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5"/>
    <p:sldMasterId id="2147483674" r:id="rId6"/>
  </p:sldMasterIdLst>
  <p:notesMasterIdLst>
    <p:notesMasterId r:id="rId21"/>
  </p:notesMasterIdLst>
  <p:sldIdLst>
    <p:sldId id="258" r:id="rId7"/>
    <p:sldId id="269" r:id="rId8"/>
    <p:sldId id="261" r:id="rId9"/>
    <p:sldId id="270" r:id="rId10"/>
    <p:sldId id="260" r:id="rId11"/>
    <p:sldId id="264" r:id="rId12"/>
    <p:sldId id="262" r:id="rId13"/>
    <p:sldId id="267" r:id="rId14"/>
    <p:sldId id="265" r:id="rId15"/>
    <p:sldId id="1521" r:id="rId16"/>
    <p:sldId id="1608" r:id="rId17"/>
    <p:sldId id="410" r:id="rId18"/>
    <p:sldId id="1042" r:id="rId19"/>
    <p:sldId id="1043"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3447" autoAdjust="0"/>
  </p:normalViewPr>
  <p:slideViewPr>
    <p:cSldViewPr snapToGrid="0" snapToObjects="1">
      <p:cViewPr varScale="1">
        <p:scale>
          <a:sx n="63" d="100"/>
          <a:sy n="63" d="100"/>
        </p:scale>
        <p:origin x="804" y="56"/>
      </p:cViewPr>
      <p:guideLst/>
    </p:cSldViewPr>
  </p:slideViewPr>
  <p:outlineViewPr>
    <p:cViewPr>
      <p:scale>
        <a:sx n="33" d="100"/>
        <a:sy n="33" d="100"/>
      </p:scale>
      <p:origin x="0" y="-6992"/>
    </p:cViewPr>
  </p:outlineViewPr>
  <p:notesTextViewPr>
    <p:cViewPr>
      <p:scale>
        <a:sx n="1" d="1"/>
        <a:sy n="1" d="1"/>
      </p:scale>
      <p:origin x="0" y="0"/>
    </p:cViewPr>
  </p:notesTextViewPr>
  <p:notesViewPr>
    <p:cSldViewPr snapToGrid="0" snapToObjects="1">
      <p:cViewPr varScale="1">
        <p:scale>
          <a:sx n="48" d="100"/>
          <a:sy n="48" d="100"/>
        </p:scale>
        <p:origin x="2752" y="3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6D4A79-0474-4CC3-ACA8-FBEB6C0F618B}" type="datetimeFigureOut">
              <a:rPr lang="en-GB" smtClean="0"/>
              <a:t>25/10/2024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34FF7E-6F60-4DD3-811B-FBA3965E684A}" type="slidenum">
              <a:rPr lang="en-GB" smtClean="0"/>
              <a:t>‹#›</a:t>
            </a:fld>
            <a:endParaRPr lang="en-GB"/>
          </a:p>
        </p:txBody>
      </p:sp>
    </p:spTree>
    <p:extLst>
      <p:ext uri="{BB962C8B-B14F-4D97-AF65-F5344CB8AC3E}">
        <p14:creationId xmlns:p14="http://schemas.microsoft.com/office/powerpoint/2010/main" val="13300831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434FF7E-6F60-4DD3-811B-FBA3965E684A}" type="slidenum">
              <a:rPr lang="en-GB" smtClean="0"/>
              <a:t>1</a:t>
            </a:fld>
            <a:endParaRPr lang="en-GB"/>
          </a:p>
        </p:txBody>
      </p:sp>
    </p:spTree>
    <p:extLst>
      <p:ext uri="{BB962C8B-B14F-4D97-AF65-F5344CB8AC3E}">
        <p14:creationId xmlns:p14="http://schemas.microsoft.com/office/powerpoint/2010/main" val="18320625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8460B86-41E5-4ADB-A5E2-F00CEC6470B3}" type="slidenum">
              <a:rPr lang="en-GB" smtClean="0"/>
              <a:t>10</a:t>
            </a:fld>
            <a:endParaRPr lang="en-GB"/>
          </a:p>
        </p:txBody>
      </p:sp>
    </p:spTree>
    <p:extLst>
      <p:ext uri="{BB962C8B-B14F-4D97-AF65-F5344CB8AC3E}">
        <p14:creationId xmlns:p14="http://schemas.microsoft.com/office/powerpoint/2010/main" val="26799418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460B86-41E5-4ADB-A5E2-F00CEC6470B3}"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82952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076B3C5-704C-48BC-AFD6-C350E72D8ED7}" type="slidenum">
              <a:rPr lang="en-GB" smtClean="0"/>
              <a:t>12</a:t>
            </a:fld>
            <a:endParaRPr lang="en-GB"/>
          </a:p>
        </p:txBody>
      </p:sp>
    </p:spTree>
    <p:extLst>
      <p:ext uri="{BB962C8B-B14F-4D97-AF65-F5344CB8AC3E}">
        <p14:creationId xmlns:p14="http://schemas.microsoft.com/office/powerpoint/2010/main" val="19438501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7B3312-4DB8-402A-AD73-09C8630F76D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49985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7B3312-4DB8-402A-AD73-09C8630F76D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49985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434FF7E-6F60-4DD3-811B-FBA3965E684A}" type="slidenum">
              <a:rPr lang="en-GB" smtClean="0"/>
              <a:t>2</a:t>
            </a:fld>
            <a:endParaRPr lang="en-GB"/>
          </a:p>
        </p:txBody>
      </p:sp>
    </p:spTree>
    <p:extLst>
      <p:ext uri="{BB962C8B-B14F-4D97-AF65-F5344CB8AC3E}">
        <p14:creationId xmlns:p14="http://schemas.microsoft.com/office/powerpoint/2010/main" val="23638700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434FF7E-6F60-4DD3-811B-FBA3965E684A}" type="slidenum">
              <a:rPr lang="en-GB" smtClean="0"/>
              <a:t>3</a:t>
            </a:fld>
            <a:endParaRPr lang="en-GB"/>
          </a:p>
        </p:txBody>
      </p:sp>
    </p:spTree>
    <p:extLst>
      <p:ext uri="{BB962C8B-B14F-4D97-AF65-F5344CB8AC3E}">
        <p14:creationId xmlns:p14="http://schemas.microsoft.com/office/powerpoint/2010/main" val="61932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434FF7E-6F60-4DD3-811B-FBA3965E684A}" type="slidenum">
              <a:rPr lang="en-GB" smtClean="0"/>
              <a:t>4</a:t>
            </a:fld>
            <a:endParaRPr lang="en-GB"/>
          </a:p>
        </p:txBody>
      </p:sp>
    </p:spTree>
    <p:extLst>
      <p:ext uri="{BB962C8B-B14F-4D97-AF65-F5344CB8AC3E}">
        <p14:creationId xmlns:p14="http://schemas.microsoft.com/office/powerpoint/2010/main" val="20655743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434FF7E-6F60-4DD3-811B-FBA3965E684A}" type="slidenum">
              <a:rPr lang="en-GB" smtClean="0"/>
              <a:t>5</a:t>
            </a:fld>
            <a:endParaRPr lang="en-GB"/>
          </a:p>
        </p:txBody>
      </p:sp>
    </p:spTree>
    <p:extLst>
      <p:ext uri="{BB962C8B-B14F-4D97-AF65-F5344CB8AC3E}">
        <p14:creationId xmlns:p14="http://schemas.microsoft.com/office/powerpoint/2010/main" val="19860103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434FF7E-6F60-4DD3-811B-FBA3965E684A}" type="slidenum">
              <a:rPr lang="en-GB" smtClean="0"/>
              <a:t>6</a:t>
            </a:fld>
            <a:endParaRPr lang="en-GB"/>
          </a:p>
        </p:txBody>
      </p:sp>
    </p:spTree>
    <p:extLst>
      <p:ext uri="{BB962C8B-B14F-4D97-AF65-F5344CB8AC3E}">
        <p14:creationId xmlns:p14="http://schemas.microsoft.com/office/powerpoint/2010/main" val="7206140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434FF7E-6F60-4DD3-811B-FBA3965E684A}" type="slidenum">
              <a:rPr lang="en-GB" smtClean="0"/>
              <a:t>7</a:t>
            </a:fld>
            <a:endParaRPr lang="en-GB"/>
          </a:p>
        </p:txBody>
      </p:sp>
    </p:spTree>
    <p:extLst>
      <p:ext uri="{BB962C8B-B14F-4D97-AF65-F5344CB8AC3E}">
        <p14:creationId xmlns:p14="http://schemas.microsoft.com/office/powerpoint/2010/main" val="26432187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434FF7E-6F60-4DD3-811B-FBA3965E684A}" type="slidenum">
              <a:rPr lang="en-GB" smtClean="0"/>
              <a:t>8</a:t>
            </a:fld>
            <a:endParaRPr lang="en-GB"/>
          </a:p>
        </p:txBody>
      </p:sp>
    </p:spTree>
    <p:extLst>
      <p:ext uri="{BB962C8B-B14F-4D97-AF65-F5344CB8AC3E}">
        <p14:creationId xmlns:p14="http://schemas.microsoft.com/office/powerpoint/2010/main" val="15761913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434FF7E-6F60-4DD3-811B-FBA3965E684A}" type="slidenum">
              <a:rPr lang="en-GB" smtClean="0"/>
              <a:t>9</a:t>
            </a:fld>
            <a:endParaRPr lang="en-GB"/>
          </a:p>
        </p:txBody>
      </p:sp>
    </p:spTree>
    <p:extLst>
      <p:ext uri="{BB962C8B-B14F-4D97-AF65-F5344CB8AC3E}">
        <p14:creationId xmlns:p14="http://schemas.microsoft.com/office/powerpoint/2010/main" val="24086718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a:extLst>
              <a:ext uri="{FF2B5EF4-FFF2-40B4-BE49-F238E27FC236}">
                <a16:creationId xmlns:a16="http://schemas.microsoft.com/office/drawing/2014/main" id="{8B72AE09-FEA1-4941-88D8-BEA1A5B4CBC2}"/>
              </a:ext>
            </a:extLst>
          </p:cNvPr>
          <p:cNvSpPr>
            <a:spLocks noGrp="1"/>
          </p:cNvSpPr>
          <p:nvPr>
            <p:ph type="dt" sz="half" idx="10"/>
          </p:nvPr>
        </p:nvSpPr>
        <p:spPr/>
        <p:txBody>
          <a:bodyPr/>
          <a:lstStyle>
            <a:lvl1pPr>
              <a:defRPr/>
            </a:lvl1pPr>
          </a:lstStyle>
          <a:p>
            <a:pPr>
              <a:defRPr/>
            </a:pPr>
            <a:fld id="{0CD5D12B-87A4-408F-A5F9-3439D74ED905}" type="datetimeFigureOut">
              <a:rPr lang="en-GB"/>
              <a:pPr>
                <a:defRPr/>
              </a:pPr>
              <a:t>25/10/2024</a:t>
            </a:fld>
            <a:endParaRPr lang="en-GB"/>
          </a:p>
        </p:txBody>
      </p:sp>
      <p:sp>
        <p:nvSpPr>
          <p:cNvPr id="4" name="Footer Placeholder 4">
            <a:extLst>
              <a:ext uri="{FF2B5EF4-FFF2-40B4-BE49-F238E27FC236}">
                <a16:creationId xmlns:a16="http://schemas.microsoft.com/office/drawing/2014/main" id="{6EA40B54-95E8-4118-BAC3-C189E0D33F21}"/>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5">
            <a:extLst>
              <a:ext uri="{FF2B5EF4-FFF2-40B4-BE49-F238E27FC236}">
                <a16:creationId xmlns:a16="http://schemas.microsoft.com/office/drawing/2014/main" id="{6F495682-46C9-418A-9615-50E538F71306}"/>
              </a:ext>
            </a:extLst>
          </p:cNvPr>
          <p:cNvSpPr>
            <a:spLocks noGrp="1"/>
          </p:cNvSpPr>
          <p:nvPr>
            <p:ph type="sldNum" sz="quarter" idx="12"/>
          </p:nvPr>
        </p:nvSpPr>
        <p:spPr/>
        <p:txBody>
          <a:bodyPr/>
          <a:lstStyle>
            <a:lvl1pPr>
              <a:defRPr/>
            </a:lvl1pPr>
          </a:lstStyle>
          <a:p>
            <a:pPr>
              <a:defRPr/>
            </a:pPr>
            <a:fld id="{FC8FFDE4-1230-4ABE-B95F-2EAA6A17B16C}" type="slidenum">
              <a:rPr lang="en-GB"/>
              <a:pPr>
                <a:defRPr/>
              </a:pPr>
              <a:t>‹#›</a:t>
            </a:fld>
            <a:endParaRPr lang="en-GB"/>
          </a:p>
        </p:txBody>
      </p:sp>
    </p:spTree>
    <p:extLst>
      <p:ext uri="{BB962C8B-B14F-4D97-AF65-F5344CB8AC3E}">
        <p14:creationId xmlns:p14="http://schemas.microsoft.com/office/powerpoint/2010/main" val="3404611583"/>
      </p:ext>
    </p:extLst>
  </p:cSld>
  <p:clrMapOvr>
    <a:masterClrMapping/>
  </p:clrMapOvr>
  <p:transition spd="slow" advClick="0" advTm="20000"/>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F73F25A2-DA79-4E9D-9A06-750C33BDC7E1}"/>
              </a:ext>
            </a:extLst>
          </p:cNvPr>
          <p:cNvSpPr>
            <a:spLocks noGrp="1"/>
          </p:cNvSpPr>
          <p:nvPr>
            <p:ph type="dt" sz="half" idx="10"/>
          </p:nvPr>
        </p:nvSpPr>
        <p:spPr/>
        <p:txBody>
          <a:bodyPr/>
          <a:lstStyle>
            <a:lvl1pPr>
              <a:defRPr/>
            </a:lvl1pPr>
          </a:lstStyle>
          <a:p>
            <a:pPr>
              <a:defRPr/>
            </a:pPr>
            <a:fld id="{274F1D0E-D7C9-4209-9E6D-372E35DBE543}" type="datetimeFigureOut">
              <a:rPr lang="en-GB"/>
              <a:pPr>
                <a:defRPr/>
              </a:pPr>
              <a:t>25/10/2024</a:t>
            </a:fld>
            <a:endParaRPr lang="en-GB"/>
          </a:p>
        </p:txBody>
      </p:sp>
      <p:sp>
        <p:nvSpPr>
          <p:cNvPr id="3" name="Footer Placeholder 4">
            <a:extLst>
              <a:ext uri="{FF2B5EF4-FFF2-40B4-BE49-F238E27FC236}">
                <a16:creationId xmlns:a16="http://schemas.microsoft.com/office/drawing/2014/main" id="{54D84EC7-3D2B-4749-86A3-85D7BE9F71C2}"/>
              </a:ext>
            </a:extLst>
          </p:cNvPr>
          <p:cNvSpPr>
            <a:spLocks noGrp="1"/>
          </p:cNvSpPr>
          <p:nvPr>
            <p:ph type="ftr" sz="quarter" idx="11"/>
          </p:nvPr>
        </p:nvSpPr>
        <p:spPr/>
        <p:txBody>
          <a:bodyPr/>
          <a:lstStyle>
            <a:lvl1pPr>
              <a:defRPr/>
            </a:lvl1pPr>
          </a:lstStyle>
          <a:p>
            <a:pPr>
              <a:defRPr/>
            </a:pPr>
            <a:endParaRPr lang="en-GB"/>
          </a:p>
        </p:txBody>
      </p:sp>
      <p:sp>
        <p:nvSpPr>
          <p:cNvPr id="4" name="Slide Number Placeholder 5">
            <a:extLst>
              <a:ext uri="{FF2B5EF4-FFF2-40B4-BE49-F238E27FC236}">
                <a16:creationId xmlns:a16="http://schemas.microsoft.com/office/drawing/2014/main" id="{98B7183D-0C02-4FE0-91E4-36DDFCB49E90}"/>
              </a:ext>
            </a:extLst>
          </p:cNvPr>
          <p:cNvSpPr>
            <a:spLocks noGrp="1"/>
          </p:cNvSpPr>
          <p:nvPr>
            <p:ph type="sldNum" sz="quarter" idx="12"/>
          </p:nvPr>
        </p:nvSpPr>
        <p:spPr/>
        <p:txBody>
          <a:bodyPr/>
          <a:lstStyle>
            <a:lvl1pPr>
              <a:defRPr/>
            </a:lvl1pPr>
          </a:lstStyle>
          <a:p>
            <a:pPr>
              <a:defRPr/>
            </a:pPr>
            <a:fld id="{1BA85671-3817-4831-9C7C-52A886B89749}" type="slidenum">
              <a:rPr lang="en-GB"/>
              <a:pPr>
                <a:defRPr/>
              </a:pPr>
              <a:t>‹#›</a:t>
            </a:fld>
            <a:endParaRPr lang="en-GB"/>
          </a:p>
        </p:txBody>
      </p:sp>
    </p:spTree>
    <p:extLst>
      <p:ext uri="{BB962C8B-B14F-4D97-AF65-F5344CB8AC3E}">
        <p14:creationId xmlns:p14="http://schemas.microsoft.com/office/powerpoint/2010/main" val="2537538685"/>
      </p:ext>
    </p:extLst>
  </p:cSld>
  <p:clrMapOvr>
    <a:masterClrMapping/>
  </p:clrMapOvr>
  <p:transition spd="slow" advClick="0" advTm="20000"/>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a:extLst>
              <a:ext uri="{FF2B5EF4-FFF2-40B4-BE49-F238E27FC236}">
                <a16:creationId xmlns:a16="http://schemas.microsoft.com/office/drawing/2014/main" id="{E2752071-C354-4F17-9B5F-DE09E23F2420}"/>
              </a:ext>
            </a:extLst>
          </p:cNvPr>
          <p:cNvSpPr>
            <a:spLocks noGrp="1"/>
          </p:cNvSpPr>
          <p:nvPr>
            <p:ph type="dt" sz="half" idx="10"/>
          </p:nvPr>
        </p:nvSpPr>
        <p:spPr/>
        <p:txBody>
          <a:bodyPr/>
          <a:lstStyle>
            <a:lvl1pPr>
              <a:defRPr/>
            </a:lvl1pPr>
          </a:lstStyle>
          <a:p>
            <a:pPr>
              <a:defRPr/>
            </a:pPr>
            <a:fld id="{409DA87A-5410-457E-972D-EAC89320050A}" type="datetimeFigureOut">
              <a:rPr lang="en-GB"/>
              <a:pPr>
                <a:defRPr/>
              </a:pPr>
              <a:t>25/10/2024</a:t>
            </a:fld>
            <a:endParaRPr lang="en-GB"/>
          </a:p>
        </p:txBody>
      </p:sp>
      <p:sp>
        <p:nvSpPr>
          <p:cNvPr id="6" name="Footer Placeholder 4">
            <a:extLst>
              <a:ext uri="{FF2B5EF4-FFF2-40B4-BE49-F238E27FC236}">
                <a16:creationId xmlns:a16="http://schemas.microsoft.com/office/drawing/2014/main" id="{1E72A400-7358-4869-A411-A74CD775AF90}"/>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0AA8A9A2-2A63-47D5-89E0-4AE39D067ACD}"/>
              </a:ext>
            </a:extLst>
          </p:cNvPr>
          <p:cNvSpPr>
            <a:spLocks noGrp="1"/>
          </p:cNvSpPr>
          <p:nvPr>
            <p:ph type="sldNum" sz="quarter" idx="12"/>
          </p:nvPr>
        </p:nvSpPr>
        <p:spPr/>
        <p:txBody>
          <a:bodyPr/>
          <a:lstStyle>
            <a:lvl1pPr>
              <a:defRPr/>
            </a:lvl1pPr>
          </a:lstStyle>
          <a:p>
            <a:pPr>
              <a:defRPr/>
            </a:pPr>
            <a:fld id="{DBC36209-9B2B-46CC-9361-E97CE1F5A659}" type="slidenum">
              <a:rPr lang="en-GB"/>
              <a:pPr>
                <a:defRPr/>
              </a:pPr>
              <a:t>‹#›</a:t>
            </a:fld>
            <a:endParaRPr lang="en-GB"/>
          </a:p>
        </p:txBody>
      </p:sp>
    </p:spTree>
    <p:extLst>
      <p:ext uri="{BB962C8B-B14F-4D97-AF65-F5344CB8AC3E}">
        <p14:creationId xmlns:p14="http://schemas.microsoft.com/office/powerpoint/2010/main" val="3839294468"/>
      </p:ext>
    </p:extLst>
  </p:cSld>
  <p:clrMapOvr>
    <a:masterClrMapping/>
  </p:clrMapOvr>
  <p:transition spd="slow" advClick="0" advTm="20000"/>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GB"/>
          </a:p>
        </p:txBody>
      </p:sp>
      <p:sp>
        <p:nvSpPr>
          <p:cNvPr id="3" name="Picture Placeholder 2"/>
          <p:cNvSpPr>
            <a:spLocks noGrp="1"/>
          </p:cNvSpPr>
          <p:nvPr>
            <p:ph type="pic" idx="1"/>
          </p:nvPr>
        </p:nvSpPr>
        <p:spPr>
          <a:xfrm>
            <a:off x="5183188" y="987427"/>
            <a:ext cx="617220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GB"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a:extLst>
              <a:ext uri="{FF2B5EF4-FFF2-40B4-BE49-F238E27FC236}">
                <a16:creationId xmlns:a16="http://schemas.microsoft.com/office/drawing/2014/main" id="{9D28005A-937F-4854-BDC5-A6DA623211E3}"/>
              </a:ext>
            </a:extLst>
          </p:cNvPr>
          <p:cNvSpPr>
            <a:spLocks noGrp="1"/>
          </p:cNvSpPr>
          <p:nvPr>
            <p:ph type="dt" sz="half" idx="10"/>
          </p:nvPr>
        </p:nvSpPr>
        <p:spPr/>
        <p:txBody>
          <a:bodyPr/>
          <a:lstStyle>
            <a:lvl1pPr>
              <a:defRPr/>
            </a:lvl1pPr>
          </a:lstStyle>
          <a:p>
            <a:pPr>
              <a:defRPr/>
            </a:pPr>
            <a:fld id="{47F196C3-3EEF-4D1D-8B69-A91CBED90127}" type="datetimeFigureOut">
              <a:rPr lang="en-GB"/>
              <a:pPr>
                <a:defRPr/>
              </a:pPr>
              <a:t>25/10/2024</a:t>
            </a:fld>
            <a:endParaRPr lang="en-GB"/>
          </a:p>
        </p:txBody>
      </p:sp>
      <p:sp>
        <p:nvSpPr>
          <p:cNvPr id="6" name="Footer Placeholder 4">
            <a:extLst>
              <a:ext uri="{FF2B5EF4-FFF2-40B4-BE49-F238E27FC236}">
                <a16:creationId xmlns:a16="http://schemas.microsoft.com/office/drawing/2014/main" id="{56F58364-5EC6-4723-8B8A-4708EDB003A3}"/>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0508E430-31C6-46D9-87D4-8BD0C1279B34}"/>
              </a:ext>
            </a:extLst>
          </p:cNvPr>
          <p:cNvSpPr>
            <a:spLocks noGrp="1"/>
          </p:cNvSpPr>
          <p:nvPr>
            <p:ph type="sldNum" sz="quarter" idx="12"/>
          </p:nvPr>
        </p:nvSpPr>
        <p:spPr/>
        <p:txBody>
          <a:bodyPr/>
          <a:lstStyle>
            <a:lvl1pPr>
              <a:defRPr/>
            </a:lvl1pPr>
          </a:lstStyle>
          <a:p>
            <a:pPr>
              <a:defRPr/>
            </a:pPr>
            <a:fld id="{0A4F4851-32DE-470C-91B6-CC78D1A83F49}" type="slidenum">
              <a:rPr lang="en-GB"/>
              <a:pPr>
                <a:defRPr/>
              </a:pPr>
              <a:t>‹#›</a:t>
            </a:fld>
            <a:endParaRPr lang="en-GB"/>
          </a:p>
        </p:txBody>
      </p:sp>
    </p:spTree>
    <p:extLst>
      <p:ext uri="{BB962C8B-B14F-4D97-AF65-F5344CB8AC3E}">
        <p14:creationId xmlns:p14="http://schemas.microsoft.com/office/powerpoint/2010/main" val="2840472152"/>
      </p:ext>
    </p:extLst>
  </p:cSld>
  <p:clrMapOvr>
    <a:masterClrMapping/>
  </p:clrMapOvr>
  <p:transition spd="slow" advClick="0" advTm="20000"/>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AAAC726-A4B1-4573-8A0C-F4AB6AE5E2FB}"/>
              </a:ext>
            </a:extLst>
          </p:cNvPr>
          <p:cNvSpPr>
            <a:spLocks noGrp="1"/>
          </p:cNvSpPr>
          <p:nvPr>
            <p:ph type="dt" sz="half" idx="10"/>
          </p:nvPr>
        </p:nvSpPr>
        <p:spPr/>
        <p:txBody>
          <a:bodyPr/>
          <a:lstStyle>
            <a:lvl1pPr>
              <a:defRPr/>
            </a:lvl1pPr>
          </a:lstStyle>
          <a:p>
            <a:pPr>
              <a:defRPr/>
            </a:pPr>
            <a:fld id="{6D8205E6-9D23-45B3-9343-7FB7F0CDDFC2}" type="datetimeFigureOut">
              <a:rPr lang="en-GB"/>
              <a:pPr>
                <a:defRPr/>
              </a:pPr>
              <a:t>25/10/2024</a:t>
            </a:fld>
            <a:endParaRPr lang="en-GB"/>
          </a:p>
        </p:txBody>
      </p:sp>
      <p:sp>
        <p:nvSpPr>
          <p:cNvPr id="5" name="Footer Placeholder 4">
            <a:extLst>
              <a:ext uri="{FF2B5EF4-FFF2-40B4-BE49-F238E27FC236}">
                <a16:creationId xmlns:a16="http://schemas.microsoft.com/office/drawing/2014/main" id="{EF0E4497-A957-41C6-A280-69A014D0D47D}"/>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898D1631-CC9B-4B88-9145-985A053C35C6}"/>
              </a:ext>
            </a:extLst>
          </p:cNvPr>
          <p:cNvSpPr>
            <a:spLocks noGrp="1"/>
          </p:cNvSpPr>
          <p:nvPr>
            <p:ph type="sldNum" sz="quarter" idx="12"/>
          </p:nvPr>
        </p:nvSpPr>
        <p:spPr/>
        <p:txBody>
          <a:bodyPr/>
          <a:lstStyle>
            <a:lvl1pPr>
              <a:defRPr/>
            </a:lvl1pPr>
          </a:lstStyle>
          <a:p>
            <a:pPr>
              <a:defRPr/>
            </a:pPr>
            <a:fld id="{439E9F78-6D63-4479-B4FA-4613D0B17E32}" type="slidenum">
              <a:rPr lang="en-GB"/>
              <a:pPr>
                <a:defRPr/>
              </a:pPr>
              <a:t>‹#›</a:t>
            </a:fld>
            <a:endParaRPr lang="en-GB"/>
          </a:p>
        </p:txBody>
      </p:sp>
    </p:spTree>
    <p:extLst>
      <p:ext uri="{BB962C8B-B14F-4D97-AF65-F5344CB8AC3E}">
        <p14:creationId xmlns:p14="http://schemas.microsoft.com/office/powerpoint/2010/main" val="1736028066"/>
      </p:ext>
    </p:extLst>
  </p:cSld>
  <p:clrMapOvr>
    <a:masterClrMapping/>
  </p:clrMapOvr>
  <p:transition spd="slow" advClick="0" advTm="2000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DD76769-02F8-4A6D-8E53-3BBDF8B0DA42}"/>
              </a:ext>
            </a:extLst>
          </p:cNvPr>
          <p:cNvSpPr>
            <a:spLocks noGrp="1"/>
          </p:cNvSpPr>
          <p:nvPr>
            <p:ph type="dt" sz="half" idx="10"/>
          </p:nvPr>
        </p:nvSpPr>
        <p:spPr/>
        <p:txBody>
          <a:bodyPr/>
          <a:lstStyle>
            <a:lvl1pPr>
              <a:defRPr/>
            </a:lvl1pPr>
          </a:lstStyle>
          <a:p>
            <a:pPr>
              <a:defRPr/>
            </a:pPr>
            <a:fld id="{67CFF801-9AE8-4BAB-9B6B-256BD872C685}" type="datetimeFigureOut">
              <a:rPr lang="en-GB"/>
              <a:pPr>
                <a:defRPr/>
              </a:pPr>
              <a:t>25/10/2024</a:t>
            </a:fld>
            <a:endParaRPr lang="en-GB"/>
          </a:p>
        </p:txBody>
      </p:sp>
      <p:sp>
        <p:nvSpPr>
          <p:cNvPr id="5" name="Footer Placeholder 4">
            <a:extLst>
              <a:ext uri="{FF2B5EF4-FFF2-40B4-BE49-F238E27FC236}">
                <a16:creationId xmlns:a16="http://schemas.microsoft.com/office/drawing/2014/main" id="{C804B093-6D74-46E4-95F6-C5E7584B56E5}"/>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30126603-B014-4D4F-8147-FD90A51C51E6}"/>
              </a:ext>
            </a:extLst>
          </p:cNvPr>
          <p:cNvSpPr>
            <a:spLocks noGrp="1"/>
          </p:cNvSpPr>
          <p:nvPr>
            <p:ph type="sldNum" sz="quarter" idx="12"/>
          </p:nvPr>
        </p:nvSpPr>
        <p:spPr/>
        <p:txBody>
          <a:bodyPr/>
          <a:lstStyle>
            <a:lvl1pPr>
              <a:defRPr/>
            </a:lvl1pPr>
          </a:lstStyle>
          <a:p>
            <a:pPr>
              <a:defRPr/>
            </a:pPr>
            <a:fld id="{D8DB9AA1-A547-4E6A-AA3B-5F4ADA8B9F40}" type="slidenum">
              <a:rPr lang="en-GB"/>
              <a:pPr>
                <a:defRPr/>
              </a:pPr>
              <a:t>‹#›</a:t>
            </a:fld>
            <a:endParaRPr lang="en-GB"/>
          </a:p>
        </p:txBody>
      </p:sp>
    </p:spTree>
    <p:extLst>
      <p:ext uri="{BB962C8B-B14F-4D97-AF65-F5344CB8AC3E}">
        <p14:creationId xmlns:p14="http://schemas.microsoft.com/office/powerpoint/2010/main" val="2941727191"/>
      </p:ext>
    </p:extLst>
  </p:cSld>
  <p:clrMapOvr>
    <a:masterClrMapping/>
  </p:clrMapOvr>
  <p:transition spd="slow" advClick="0" advTm="20000"/>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87337" y="1825625"/>
            <a:ext cx="5732463" cy="420042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635136" cy="420042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4" name="Rectangle 13"/>
          <p:cNvSpPr/>
          <p:nvPr userDrawn="1"/>
        </p:nvSpPr>
        <p:spPr>
          <a:xfrm>
            <a:off x="1613645" y="2144593"/>
            <a:ext cx="3780000" cy="1815778"/>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p:cNvGrpSpPr/>
          <p:nvPr userDrawn="1"/>
        </p:nvGrpSpPr>
        <p:grpSpPr>
          <a:xfrm>
            <a:off x="287338" y="1715620"/>
            <a:ext cx="5734315" cy="2696583"/>
            <a:chOff x="287338" y="1715620"/>
            <a:chExt cx="5734315" cy="2696583"/>
          </a:xfrm>
        </p:grpSpPr>
        <p:sp>
          <p:nvSpPr>
            <p:cNvPr id="17" name="Rectangle 16"/>
            <p:cNvSpPr/>
            <p:nvPr userDrawn="1"/>
          </p:nvSpPr>
          <p:spPr>
            <a:xfrm>
              <a:off x="287338" y="1715620"/>
              <a:ext cx="5734315" cy="36000"/>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3128031" y="4375259"/>
              <a:ext cx="2880000" cy="36000"/>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5985652" y="1715620"/>
              <a:ext cx="36000" cy="2696583"/>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848888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905FD70-505A-4C2C-89F6-758059ECB8F1}"/>
              </a:ext>
            </a:extLst>
          </p:cNvPr>
          <p:cNvSpPr>
            <a:spLocks noGrp="1"/>
          </p:cNvSpPr>
          <p:nvPr>
            <p:ph type="dt" sz="half" idx="10"/>
          </p:nvPr>
        </p:nvSpPr>
        <p:spPr/>
        <p:txBody>
          <a:bodyPr/>
          <a:lstStyle>
            <a:lvl1pPr>
              <a:defRPr/>
            </a:lvl1pPr>
          </a:lstStyle>
          <a:p>
            <a:pPr>
              <a:defRPr/>
            </a:pPr>
            <a:fld id="{80C8610B-DFE4-437C-9AE7-5BE415CA8F73}" type="datetimeFigureOut">
              <a:rPr lang="en-GB"/>
              <a:pPr>
                <a:defRPr/>
              </a:pPr>
              <a:t>25/10/2024</a:t>
            </a:fld>
            <a:endParaRPr lang="en-GB"/>
          </a:p>
        </p:txBody>
      </p:sp>
      <p:sp>
        <p:nvSpPr>
          <p:cNvPr id="5" name="Footer Placeholder 4">
            <a:extLst>
              <a:ext uri="{FF2B5EF4-FFF2-40B4-BE49-F238E27FC236}">
                <a16:creationId xmlns:a16="http://schemas.microsoft.com/office/drawing/2014/main" id="{C98DBB72-9B36-4A87-A1DB-8B70C849ED63}"/>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EB8C07B7-1531-41EC-8F2C-6C152C9AF3EE}"/>
              </a:ext>
            </a:extLst>
          </p:cNvPr>
          <p:cNvSpPr>
            <a:spLocks noGrp="1"/>
          </p:cNvSpPr>
          <p:nvPr>
            <p:ph type="sldNum" sz="quarter" idx="12"/>
          </p:nvPr>
        </p:nvSpPr>
        <p:spPr/>
        <p:txBody>
          <a:bodyPr/>
          <a:lstStyle>
            <a:lvl1pPr>
              <a:defRPr/>
            </a:lvl1pPr>
          </a:lstStyle>
          <a:p>
            <a:pPr>
              <a:defRPr/>
            </a:pPr>
            <a:fld id="{C19372B8-DE72-4618-AA1A-73AC9D914EE6}" type="slidenum">
              <a:rPr lang="en-GB"/>
              <a:pPr>
                <a:defRPr/>
              </a:pPr>
              <a:t>‹#›</a:t>
            </a:fld>
            <a:endParaRPr lang="en-GB"/>
          </a:p>
        </p:txBody>
      </p:sp>
    </p:spTree>
    <p:extLst>
      <p:ext uri="{BB962C8B-B14F-4D97-AF65-F5344CB8AC3E}">
        <p14:creationId xmlns:p14="http://schemas.microsoft.com/office/powerpoint/2010/main" val="2919324166"/>
      </p:ext>
    </p:extLst>
  </p:cSld>
  <p:clrMapOvr>
    <a:masterClrMapping/>
  </p:clrMapOvr>
  <p:transition spd="slow" advClick="0" advTm="20000"/>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A152166-BDCD-4B0E-8AF9-9168F538CBB9}"/>
              </a:ext>
            </a:extLst>
          </p:cNvPr>
          <p:cNvSpPr>
            <a:spLocks noGrp="1"/>
          </p:cNvSpPr>
          <p:nvPr>
            <p:ph type="dt" sz="half" idx="10"/>
          </p:nvPr>
        </p:nvSpPr>
        <p:spPr/>
        <p:txBody>
          <a:bodyPr/>
          <a:lstStyle>
            <a:lvl1pPr>
              <a:defRPr/>
            </a:lvl1pPr>
          </a:lstStyle>
          <a:p>
            <a:pPr>
              <a:defRPr/>
            </a:pPr>
            <a:fld id="{E4217DBD-D4B1-4DB7-8F64-6DAAB83B7E19}" type="datetimeFigureOut">
              <a:rPr lang="en-GB"/>
              <a:pPr>
                <a:defRPr/>
              </a:pPr>
              <a:t>25/10/2024</a:t>
            </a:fld>
            <a:endParaRPr lang="en-GB"/>
          </a:p>
        </p:txBody>
      </p:sp>
      <p:sp>
        <p:nvSpPr>
          <p:cNvPr id="5" name="Footer Placeholder 4">
            <a:extLst>
              <a:ext uri="{FF2B5EF4-FFF2-40B4-BE49-F238E27FC236}">
                <a16:creationId xmlns:a16="http://schemas.microsoft.com/office/drawing/2014/main" id="{9F03A37E-5BCB-405C-A76B-78CE994A39D6}"/>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183E92A7-0ADB-4648-9474-6E327A4CE4D7}"/>
              </a:ext>
            </a:extLst>
          </p:cNvPr>
          <p:cNvSpPr>
            <a:spLocks noGrp="1"/>
          </p:cNvSpPr>
          <p:nvPr>
            <p:ph type="sldNum" sz="quarter" idx="12"/>
          </p:nvPr>
        </p:nvSpPr>
        <p:spPr/>
        <p:txBody>
          <a:bodyPr/>
          <a:lstStyle>
            <a:lvl1pPr>
              <a:defRPr/>
            </a:lvl1pPr>
          </a:lstStyle>
          <a:p>
            <a:pPr>
              <a:defRPr/>
            </a:pPr>
            <a:fld id="{421AA596-66CA-4845-9C31-E1CAB29C3B07}" type="slidenum">
              <a:rPr lang="en-GB"/>
              <a:pPr>
                <a:defRPr/>
              </a:pPr>
              <a:t>‹#›</a:t>
            </a:fld>
            <a:endParaRPr lang="en-GB"/>
          </a:p>
        </p:txBody>
      </p:sp>
    </p:spTree>
    <p:extLst>
      <p:ext uri="{BB962C8B-B14F-4D97-AF65-F5344CB8AC3E}">
        <p14:creationId xmlns:p14="http://schemas.microsoft.com/office/powerpoint/2010/main" val="502184951"/>
      </p:ext>
    </p:extLst>
  </p:cSld>
  <p:clrMapOvr>
    <a:masterClrMapping/>
  </p:clrMapOvr>
  <p:transition spd="slow" advClick="0" advTm="20000"/>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4500"/>
            </a:lvl1pPr>
          </a:lstStyle>
          <a:p>
            <a:r>
              <a:rPr lang="en-US"/>
              <a:t>Click to edit Master title style</a:t>
            </a:r>
            <a:endParaRPr lang="en-GB"/>
          </a:p>
        </p:txBody>
      </p:sp>
      <p:sp>
        <p:nvSpPr>
          <p:cNvPr id="3" name="Text Placeholder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5F96164-940B-4FF2-B0E6-D7CA90F24563}"/>
              </a:ext>
            </a:extLst>
          </p:cNvPr>
          <p:cNvSpPr>
            <a:spLocks noGrp="1"/>
          </p:cNvSpPr>
          <p:nvPr>
            <p:ph type="dt" sz="half" idx="10"/>
          </p:nvPr>
        </p:nvSpPr>
        <p:spPr/>
        <p:txBody>
          <a:bodyPr/>
          <a:lstStyle>
            <a:lvl1pPr>
              <a:defRPr/>
            </a:lvl1pPr>
          </a:lstStyle>
          <a:p>
            <a:pPr>
              <a:defRPr/>
            </a:pPr>
            <a:fld id="{EE5AE3CB-0477-4768-8DF4-C7B5F8D28FA2}" type="datetimeFigureOut">
              <a:rPr lang="en-GB"/>
              <a:pPr>
                <a:defRPr/>
              </a:pPr>
              <a:t>25/10/2024</a:t>
            </a:fld>
            <a:endParaRPr lang="en-GB"/>
          </a:p>
        </p:txBody>
      </p:sp>
      <p:sp>
        <p:nvSpPr>
          <p:cNvPr id="5" name="Footer Placeholder 4">
            <a:extLst>
              <a:ext uri="{FF2B5EF4-FFF2-40B4-BE49-F238E27FC236}">
                <a16:creationId xmlns:a16="http://schemas.microsoft.com/office/drawing/2014/main" id="{73605ECE-0844-4A0C-AC08-2943E13FFA06}"/>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754E4F0A-648C-4A45-9CFA-4EAA619712DB}"/>
              </a:ext>
            </a:extLst>
          </p:cNvPr>
          <p:cNvSpPr>
            <a:spLocks noGrp="1"/>
          </p:cNvSpPr>
          <p:nvPr>
            <p:ph type="sldNum" sz="quarter" idx="12"/>
          </p:nvPr>
        </p:nvSpPr>
        <p:spPr/>
        <p:txBody>
          <a:bodyPr/>
          <a:lstStyle>
            <a:lvl1pPr>
              <a:defRPr/>
            </a:lvl1pPr>
          </a:lstStyle>
          <a:p>
            <a:pPr>
              <a:defRPr/>
            </a:pPr>
            <a:fld id="{32658C11-FF9B-449F-824F-F6E486CE1C98}" type="slidenum">
              <a:rPr lang="en-GB"/>
              <a:pPr>
                <a:defRPr/>
              </a:pPr>
              <a:t>‹#›</a:t>
            </a:fld>
            <a:endParaRPr lang="en-GB"/>
          </a:p>
        </p:txBody>
      </p:sp>
    </p:spTree>
    <p:extLst>
      <p:ext uri="{BB962C8B-B14F-4D97-AF65-F5344CB8AC3E}">
        <p14:creationId xmlns:p14="http://schemas.microsoft.com/office/powerpoint/2010/main" val="255363674"/>
      </p:ext>
    </p:extLst>
  </p:cSld>
  <p:clrMapOvr>
    <a:masterClrMapping/>
  </p:clrMapOvr>
  <p:transition spd="slow" advClick="0" advTm="20000"/>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id="{484C8A9F-6176-4243-84CD-7600050BDBF9}"/>
              </a:ext>
            </a:extLst>
          </p:cNvPr>
          <p:cNvSpPr>
            <a:spLocks noGrp="1"/>
          </p:cNvSpPr>
          <p:nvPr>
            <p:ph type="dt" sz="half" idx="10"/>
          </p:nvPr>
        </p:nvSpPr>
        <p:spPr/>
        <p:txBody>
          <a:bodyPr/>
          <a:lstStyle>
            <a:lvl1pPr>
              <a:defRPr/>
            </a:lvl1pPr>
          </a:lstStyle>
          <a:p>
            <a:pPr>
              <a:defRPr/>
            </a:pPr>
            <a:fld id="{9CDB0DD0-D336-4ADA-B4D2-4779A4B6DB8C}" type="datetimeFigureOut">
              <a:rPr lang="en-GB"/>
              <a:pPr>
                <a:defRPr/>
              </a:pPr>
              <a:t>25/10/2024</a:t>
            </a:fld>
            <a:endParaRPr lang="en-GB"/>
          </a:p>
        </p:txBody>
      </p:sp>
      <p:sp>
        <p:nvSpPr>
          <p:cNvPr id="6" name="Footer Placeholder 4">
            <a:extLst>
              <a:ext uri="{FF2B5EF4-FFF2-40B4-BE49-F238E27FC236}">
                <a16:creationId xmlns:a16="http://schemas.microsoft.com/office/drawing/2014/main" id="{35719E1E-3DD4-44A2-9EA8-A309AAA386EE}"/>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9A0DF101-8231-4C80-BFC6-A63CB8383D79}"/>
              </a:ext>
            </a:extLst>
          </p:cNvPr>
          <p:cNvSpPr>
            <a:spLocks noGrp="1"/>
          </p:cNvSpPr>
          <p:nvPr>
            <p:ph type="sldNum" sz="quarter" idx="12"/>
          </p:nvPr>
        </p:nvSpPr>
        <p:spPr/>
        <p:txBody>
          <a:bodyPr/>
          <a:lstStyle>
            <a:lvl1pPr>
              <a:defRPr/>
            </a:lvl1pPr>
          </a:lstStyle>
          <a:p>
            <a:pPr>
              <a:defRPr/>
            </a:pPr>
            <a:fld id="{203B2D44-D849-4FFE-8B6F-9277828B4961}" type="slidenum">
              <a:rPr lang="en-GB"/>
              <a:pPr>
                <a:defRPr/>
              </a:pPr>
              <a:t>‹#›</a:t>
            </a:fld>
            <a:endParaRPr lang="en-GB"/>
          </a:p>
        </p:txBody>
      </p:sp>
    </p:spTree>
    <p:extLst>
      <p:ext uri="{BB962C8B-B14F-4D97-AF65-F5344CB8AC3E}">
        <p14:creationId xmlns:p14="http://schemas.microsoft.com/office/powerpoint/2010/main" val="3237155139"/>
      </p:ext>
    </p:extLst>
  </p:cSld>
  <p:clrMapOvr>
    <a:masterClrMapping/>
  </p:clrMapOvr>
  <p:transition spd="slow" advClick="0" advTm="20000"/>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a:extLst>
              <a:ext uri="{FF2B5EF4-FFF2-40B4-BE49-F238E27FC236}">
                <a16:creationId xmlns:a16="http://schemas.microsoft.com/office/drawing/2014/main" id="{16EF83F1-FE27-43E9-B6F4-274FC948F871}"/>
              </a:ext>
            </a:extLst>
          </p:cNvPr>
          <p:cNvSpPr>
            <a:spLocks noGrp="1"/>
          </p:cNvSpPr>
          <p:nvPr>
            <p:ph type="dt" sz="half" idx="10"/>
          </p:nvPr>
        </p:nvSpPr>
        <p:spPr/>
        <p:txBody>
          <a:bodyPr/>
          <a:lstStyle>
            <a:lvl1pPr>
              <a:defRPr/>
            </a:lvl1pPr>
          </a:lstStyle>
          <a:p>
            <a:pPr>
              <a:defRPr/>
            </a:pPr>
            <a:fld id="{75EE73B7-F002-4A92-B02B-13ABE2154801}" type="datetimeFigureOut">
              <a:rPr lang="en-GB"/>
              <a:pPr>
                <a:defRPr/>
              </a:pPr>
              <a:t>25/10/2024</a:t>
            </a:fld>
            <a:endParaRPr lang="en-GB"/>
          </a:p>
        </p:txBody>
      </p:sp>
      <p:sp>
        <p:nvSpPr>
          <p:cNvPr id="8" name="Footer Placeholder 4">
            <a:extLst>
              <a:ext uri="{FF2B5EF4-FFF2-40B4-BE49-F238E27FC236}">
                <a16:creationId xmlns:a16="http://schemas.microsoft.com/office/drawing/2014/main" id="{270759E3-6F56-4B48-9B42-D84FA9926735}"/>
              </a:ext>
            </a:extLst>
          </p:cNvPr>
          <p:cNvSpPr>
            <a:spLocks noGrp="1"/>
          </p:cNvSpPr>
          <p:nvPr>
            <p:ph type="ftr" sz="quarter" idx="11"/>
          </p:nvPr>
        </p:nvSpPr>
        <p:spPr/>
        <p:txBody>
          <a:bodyPr/>
          <a:lstStyle>
            <a:lvl1pPr>
              <a:defRPr/>
            </a:lvl1pPr>
          </a:lstStyle>
          <a:p>
            <a:pPr>
              <a:defRPr/>
            </a:pPr>
            <a:endParaRPr lang="en-GB"/>
          </a:p>
        </p:txBody>
      </p:sp>
      <p:sp>
        <p:nvSpPr>
          <p:cNvPr id="9" name="Slide Number Placeholder 5">
            <a:extLst>
              <a:ext uri="{FF2B5EF4-FFF2-40B4-BE49-F238E27FC236}">
                <a16:creationId xmlns:a16="http://schemas.microsoft.com/office/drawing/2014/main" id="{DE5402F4-5AA5-4EE4-8CC1-7CA42351C0A9}"/>
              </a:ext>
            </a:extLst>
          </p:cNvPr>
          <p:cNvSpPr>
            <a:spLocks noGrp="1"/>
          </p:cNvSpPr>
          <p:nvPr>
            <p:ph type="sldNum" sz="quarter" idx="12"/>
          </p:nvPr>
        </p:nvSpPr>
        <p:spPr/>
        <p:txBody>
          <a:bodyPr/>
          <a:lstStyle>
            <a:lvl1pPr>
              <a:defRPr/>
            </a:lvl1pPr>
          </a:lstStyle>
          <a:p>
            <a:pPr>
              <a:defRPr/>
            </a:pPr>
            <a:fld id="{12C78B50-7E4A-4C35-A131-4C8A4FB9584B}" type="slidenum">
              <a:rPr lang="en-GB"/>
              <a:pPr>
                <a:defRPr/>
              </a:pPr>
              <a:t>‹#›</a:t>
            </a:fld>
            <a:endParaRPr lang="en-GB"/>
          </a:p>
        </p:txBody>
      </p:sp>
    </p:spTree>
    <p:extLst>
      <p:ext uri="{BB962C8B-B14F-4D97-AF65-F5344CB8AC3E}">
        <p14:creationId xmlns:p14="http://schemas.microsoft.com/office/powerpoint/2010/main" val="1240080341"/>
      </p:ext>
    </p:extLst>
  </p:cSld>
  <p:clrMapOvr>
    <a:masterClrMapping/>
  </p:clrMapOvr>
  <p:transition spd="slow" advClick="0" advTm="2000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image" Target="../media/image3.jpeg"/><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7337" y="365125"/>
            <a:ext cx="11519999"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87337" y="1825625"/>
            <a:ext cx="11520000" cy="42060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177532" y="6283139"/>
            <a:ext cx="2711646" cy="378226"/>
          </a:xfrm>
          <a:prstGeom prst="rect">
            <a:avLst/>
          </a:prstGeom>
        </p:spPr>
      </p:pic>
      <p:sp>
        <p:nvSpPr>
          <p:cNvPr id="9" name="Rectangle 8"/>
          <p:cNvSpPr/>
          <p:nvPr userDrawn="1"/>
        </p:nvSpPr>
        <p:spPr>
          <a:xfrm>
            <a:off x="287337" y="6031688"/>
            <a:ext cx="11520000" cy="144000"/>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213144" y="6338502"/>
            <a:ext cx="2031841" cy="311381"/>
          </a:xfrm>
          <a:prstGeom prst="rect">
            <a:avLst/>
          </a:prstGeom>
        </p:spPr>
      </p:pic>
    </p:spTree>
    <p:extLst>
      <p:ext uri="{BB962C8B-B14F-4D97-AF65-F5344CB8AC3E}">
        <p14:creationId xmlns:p14="http://schemas.microsoft.com/office/powerpoint/2010/main" val="2031506360"/>
      </p:ext>
    </p:extLst>
  </p:cSld>
  <p:clrMap bg1="lt1" tx1="dk1" bg2="lt2" tx2="dk2" accent1="accent1" accent2="accent2" accent3="accent3" accent4="accent4" accent5="accent5" accent6="accent6" hlink="hlink" folHlink="folHlink"/>
  <p:sldLayoutIdLst>
    <p:sldLayoutId id="2147483663" r:id="rId1"/>
    <p:sldLayoutId id="2147483665" r:id="rId2"/>
    <p:sldLayoutId id="2147483668" r:id="rId3"/>
    <p:sldLayoutId id="2147483673"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A0AA4A29-C0DA-43F5-B213-ADFBA60B244A}"/>
              </a:ext>
            </a:extLst>
          </p:cNvPr>
          <p:cNvSpPr>
            <a:spLocks noGrp="1" noChangeArrowheads="1"/>
          </p:cNvSpPr>
          <p:nvPr>
            <p:ph type="title"/>
          </p:nvPr>
        </p:nvSpPr>
        <p:spPr bwMode="auto">
          <a:xfrm>
            <a:off x="838200" y="365126"/>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2051" name="Text Placeholder 2">
            <a:extLst>
              <a:ext uri="{FF2B5EF4-FFF2-40B4-BE49-F238E27FC236}">
                <a16:creationId xmlns:a16="http://schemas.microsoft.com/office/drawing/2014/main" id="{5CB0CC7C-1FD9-4047-8206-6F476746E783}"/>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0125BA28-2C85-4812-B684-48F5C32B39F6}"/>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3F6F9786-E8CC-4370-B158-5F8D20F2BC40}" type="datetimeFigureOut">
              <a:rPr lang="en-GB"/>
              <a:pPr>
                <a:defRPr/>
              </a:pPr>
              <a:t>25/10/2024</a:t>
            </a:fld>
            <a:endParaRPr lang="en-GB"/>
          </a:p>
        </p:txBody>
      </p:sp>
      <p:sp>
        <p:nvSpPr>
          <p:cNvPr id="5" name="Footer Placeholder 4">
            <a:extLst>
              <a:ext uri="{FF2B5EF4-FFF2-40B4-BE49-F238E27FC236}">
                <a16:creationId xmlns:a16="http://schemas.microsoft.com/office/drawing/2014/main" id="{4E975A7B-963A-4C77-AFD4-0D6909A7E3BD}"/>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GB"/>
          </a:p>
        </p:txBody>
      </p:sp>
      <p:sp>
        <p:nvSpPr>
          <p:cNvPr id="6" name="Slide Number Placeholder 5">
            <a:extLst>
              <a:ext uri="{FF2B5EF4-FFF2-40B4-BE49-F238E27FC236}">
                <a16:creationId xmlns:a16="http://schemas.microsoft.com/office/drawing/2014/main" id="{B1D87463-84D9-409A-867E-0B5D0C14FD11}"/>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6090B675-3454-4FFD-AC22-5704690DEFE9}" type="slidenum">
              <a:rPr lang="en-GB"/>
              <a:pPr>
                <a:defRPr/>
              </a:pPr>
              <a:t>‹#›</a:t>
            </a:fld>
            <a:endParaRPr lang="en-GB"/>
          </a:p>
        </p:txBody>
      </p:sp>
    </p:spTree>
    <p:extLst>
      <p:ext uri="{BB962C8B-B14F-4D97-AF65-F5344CB8AC3E}">
        <p14:creationId xmlns:p14="http://schemas.microsoft.com/office/powerpoint/2010/main" val="3409944669"/>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ransition spd="slow" advClick="0" advTm="20000"/>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1.xml"/><Relationship Id="rId1" Type="http://schemas.openxmlformats.org/officeDocument/2006/relationships/tags" Target="../tags/tag1.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8.emf"/><Relationship Id="rId4" Type="http://schemas.openxmlformats.org/officeDocument/2006/relationships/image" Target="../media/image7.emf"/></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1666875" y="2232025"/>
            <a:ext cx="3633788" cy="1641475"/>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altLang="en-US" sz="2400" dirty="0">
                <a:latin typeface="Lato" charset="0"/>
                <a:ea typeface="Lato" charset="0"/>
                <a:cs typeface="Lato" charset="0"/>
              </a:rPr>
              <a:t>Herefordshire Sexual Violence Strategy </a:t>
            </a:r>
          </a:p>
          <a:p>
            <a:pPr marL="0" indent="0">
              <a:buNone/>
            </a:pPr>
            <a:r>
              <a:rPr lang="en-US" altLang="en-US" sz="2400" dirty="0">
                <a:latin typeface="Lato" charset="0"/>
                <a:ea typeface="Lato" charset="0"/>
                <a:cs typeface="Lato" charset="0"/>
              </a:rPr>
              <a:t>2023-2028</a:t>
            </a:r>
            <a:endParaRPr lang="en-US" altLang="en-US" sz="1100" dirty="0">
              <a:latin typeface="Lato" charset="0"/>
              <a:ea typeface="Lato" charset="0"/>
              <a:cs typeface="Lato" charset="0"/>
            </a:endParaRPr>
          </a:p>
        </p:txBody>
      </p:sp>
    </p:spTree>
    <p:extLst>
      <p:ext uri="{BB962C8B-B14F-4D97-AF65-F5344CB8AC3E}">
        <p14:creationId xmlns:p14="http://schemas.microsoft.com/office/powerpoint/2010/main" val="1914124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5">
            <a:extLst>
              <a:ext uri="{FF2B5EF4-FFF2-40B4-BE49-F238E27FC236}">
                <a16:creationId xmlns:a16="http://schemas.microsoft.com/office/drawing/2014/main" id="{D10B2898-95C0-4815-8574-0ABD3F3A5CAB}"/>
              </a:ext>
            </a:extLst>
          </p:cNvPr>
          <p:cNvSpPr txBox="1">
            <a:spLocks/>
          </p:cNvSpPr>
          <p:nvPr/>
        </p:nvSpPr>
        <p:spPr>
          <a:xfrm>
            <a:off x="734062" y="1989514"/>
            <a:ext cx="3665122" cy="3844800"/>
          </a:xfrm>
          <a:prstGeom prst="rect">
            <a:avLst/>
          </a:prstGeom>
          <a:ln>
            <a:solidFill>
              <a:srgbClr val="63FF70"/>
            </a:solidFill>
          </a:ln>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a:solidFill>
                  <a:schemeClr val="tx1">
                    <a:alpha val="60000"/>
                  </a:schemeClr>
                </a:solidFill>
                <a:latin typeface="Arial" panose="020B0604020202020204" pitchFamily="34" charset="0"/>
                <a:cs typeface="Arial" panose="020B0604020202020204" pitchFamily="34" charset="0"/>
              </a:rPr>
              <a:t>Article 3 of the Human Rights Act 1998</a:t>
            </a:r>
          </a:p>
          <a:p>
            <a:pPr marL="0" indent="0">
              <a:buFont typeface="Arial" panose="020B0604020202020204" pitchFamily="34" charset="0"/>
              <a:buNone/>
            </a:pPr>
            <a:endParaRPr lang="en-GB" dirty="0">
              <a:solidFill>
                <a:schemeClr val="tx1">
                  <a:alpha val="60000"/>
                </a:schemeClr>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en-GB" dirty="0">
                <a:solidFill>
                  <a:schemeClr val="tx1">
                    <a:alpha val="60000"/>
                  </a:schemeClr>
                </a:solidFill>
                <a:latin typeface="Arial" panose="020B0604020202020204" pitchFamily="34" charset="0"/>
                <a:cs typeface="Arial" panose="020B0604020202020204" pitchFamily="34" charset="0"/>
              </a:rPr>
              <a:t>‘No one should be subject to torture or to inhumane or degrading treatment or punishment.’</a:t>
            </a:r>
          </a:p>
          <a:p>
            <a:pPr marL="0" indent="0">
              <a:buFont typeface="Arial" panose="020B0604020202020204" pitchFamily="34" charset="0"/>
              <a:buNone/>
            </a:pPr>
            <a:endParaRPr lang="en-GB" dirty="0">
              <a:solidFill>
                <a:schemeClr val="tx1">
                  <a:alpha val="60000"/>
                </a:schemeClr>
              </a:solidFill>
            </a:endParaRPr>
          </a:p>
        </p:txBody>
      </p:sp>
      <p:pic>
        <p:nvPicPr>
          <p:cNvPr id="6" name="Picture 2" descr="ZLHR statement in commemoration of Africa human rights day - The Zimbabwean">
            <a:extLst>
              <a:ext uri="{FF2B5EF4-FFF2-40B4-BE49-F238E27FC236}">
                <a16:creationId xmlns:a16="http://schemas.microsoft.com/office/drawing/2014/main" id="{57D76E1F-B3E9-4003-9450-E2BDD34C6123}"/>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109771" y="1970797"/>
            <a:ext cx="6014185" cy="4585816"/>
          </a:xfrm>
          <a:prstGeom prst="rect">
            <a:avLst/>
          </a:prstGeom>
          <a:noFill/>
          <a:ln w="85725">
            <a:solidFill>
              <a:srgbClr val="FF58C2"/>
            </a:solidFill>
          </a:ln>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479903BB-5C24-9DC5-9BCA-ECC06A8C505B}"/>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Why we need a Strategy and a Response</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15600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 bubble chart&#10;&#10;Description automatically generated">
            <a:extLst>
              <a:ext uri="{FF2B5EF4-FFF2-40B4-BE49-F238E27FC236}">
                <a16:creationId xmlns:a16="http://schemas.microsoft.com/office/drawing/2014/main" id="{7F5BE556-70D5-9752-15C5-CC20DEE1E0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41741" y="106471"/>
            <a:ext cx="7716033" cy="6645058"/>
          </a:xfrm>
          <a:prstGeom prst="rect">
            <a:avLst/>
          </a:prstGeom>
        </p:spPr>
      </p:pic>
    </p:spTree>
    <p:extLst>
      <p:ext uri="{BB962C8B-B14F-4D97-AF65-F5344CB8AC3E}">
        <p14:creationId xmlns:p14="http://schemas.microsoft.com/office/powerpoint/2010/main" val="34079267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xt&#10;&#10;Description automatically generated">
            <a:extLst>
              <a:ext uri="{FF2B5EF4-FFF2-40B4-BE49-F238E27FC236}">
                <a16:creationId xmlns:a16="http://schemas.microsoft.com/office/drawing/2014/main" id="{2C385234-F91E-34E5-D90A-CFAC9F7FD8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8219" y="417116"/>
            <a:ext cx="9895561" cy="5595377"/>
          </a:xfrm>
          <a:prstGeom prst="rect">
            <a:avLst/>
          </a:prstGeom>
        </p:spPr>
      </p:pic>
      <p:sp>
        <p:nvSpPr>
          <p:cNvPr id="2" name="Oval 1">
            <a:extLst>
              <a:ext uri="{FF2B5EF4-FFF2-40B4-BE49-F238E27FC236}">
                <a16:creationId xmlns:a16="http://schemas.microsoft.com/office/drawing/2014/main" id="{DCB972B7-0654-3BB2-9D8F-48414F5BBE29}"/>
              </a:ext>
            </a:extLst>
          </p:cNvPr>
          <p:cNvSpPr/>
          <p:nvPr/>
        </p:nvSpPr>
        <p:spPr>
          <a:xfrm>
            <a:off x="3905226" y="1844824"/>
            <a:ext cx="2232248" cy="23762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noFill/>
            </a:endParaRPr>
          </a:p>
        </p:txBody>
      </p:sp>
    </p:spTree>
    <p:custDataLst>
      <p:tags r:id="rId1"/>
    </p:custDataLst>
    <p:extLst>
      <p:ext uri="{BB962C8B-B14F-4D97-AF65-F5344CB8AC3E}">
        <p14:creationId xmlns:p14="http://schemas.microsoft.com/office/powerpoint/2010/main" val="15908381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463667-D3D5-B274-C109-47691F4C384A}"/>
              </a:ext>
            </a:extLst>
          </p:cNvPr>
          <p:cNvSpPr>
            <a:spLocks noGrp="1"/>
          </p:cNvSpPr>
          <p:nvPr>
            <p:ph type="title"/>
          </p:nvPr>
        </p:nvSpPr>
        <p:spPr>
          <a:xfrm>
            <a:off x="838200" y="365126"/>
            <a:ext cx="10515600" cy="4876197"/>
          </a:xfrm>
        </p:spPr>
        <p:txBody>
          <a:bodyPr/>
          <a:lstStyle/>
          <a:p>
            <a:pPr algn="ctr"/>
            <a:r>
              <a:rPr lang="en-US" sz="4800" dirty="0">
                <a:latin typeface="Arial" panose="020B0604020202020204" pitchFamily="34" charset="0"/>
                <a:cs typeface="Arial" panose="020B0604020202020204" pitchFamily="34" charset="0"/>
              </a:rPr>
              <a:t>Case Study - Beth</a:t>
            </a:r>
            <a:endParaRPr lang="en-GB" sz="48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FE50ED16-4A91-0C40-C687-85D76082CAE8}"/>
              </a:ext>
            </a:extLst>
          </p:cNvPr>
          <p:cNvSpPr>
            <a:spLocks noGrp="1"/>
          </p:cNvSpPr>
          <p:nvPr>
            <p:ph idx="1"/>
          </p:nvPr>
        </p:nvSpPr>
        <p:spPr>
          <a:xfrm>
            <a:off x="928352" y="1616677"/>
            <a:ext cx="10515600" cy="4876197"/>
          </a:xfrm>
        </p:spPr>
        <p:txBody>
          <a:bodyPr/>
          <a:lstStyle/>
          <a:p>
            <a:pPr marL="0" indent="0">
              <a:buNone/>
            </a:pPr>
            <a:endParaRPr lang="en-GB" dirty="0">
              <a:latin typeface="Arial" panose="020B0604020202020204" pitchFamily="34" charset="0"/>
              <a:cs typeface="Arial" panose="020B0604020202020204" pitchFamily="34" charset="0"/>
            </a:endParaRPr>
          </a:p>
          <a:p>
            <a:endParaRPr lang="en-GB" dirty="0"/>
          </a:p>
        </p:txBody>
      </p:sp>
    </p:spTree>
    <p:extLst>
      <p:ext uri="{BB962C8B-B14F-4D97-AF65-F5344CB8AC3E}">
        <p14:creationId xmlns:p14="http://schemas.microsoft.com/office/powerpoint/2010/main" val="1762846093"/>
      </p:ext>
    </p:extLst>
  </p:cSld>
  <p:clrMapOvr>
    <a:masterClrMapping/>
  </p:clrMapOvr>
  <p:transition spd="slow" advClick="0" advTm="2000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463667-D3D5-B274-C109-47691F4C384A}"/>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A response is needed</a:t>
            </a:r>
            <a:endParaRPr lang="en-GB" dirty="0">
              <a:latin typeface="Arial" panose="020B0604020202020204" pitchFamily="34" charset="0"/>
              <a:cs typeface="Arial" panose="020B0604020202020204" pitchFamily="34" charset="0"/>
            </a:endParaRPr>
          </a:p>
        </p:txBody>
      </p:sp>
      <p:graphicFrame>
        <p:nvGraphicFramePr>
          <p:cNvPr id="4" name="Content Placeholder 3">
            <a:extLst>
              <a:ext uri="{FF2B5EF4-FFF2-40B4-BE49-F238E27FC236}">
                <a16:creationId xmlns:a16="http://schemas.microsoft.com/office/drawing/2014/main" id="{F4A990B7-424E-15E0-C9C0-DFF911B653D0}"/>
              </a:ext>
            </a:extLst>
          </p:cNvPr>
          <p:cNvGraphicFramePr>
            <a:graphicFrameLocks noGrp="1"/>
          </p:cNvGraphicFramePr>
          <p:nvPr>
            <p:ph idx="1"/>
            <p:extLst>
              <p:ext uri="{D42A27DB-BD31-4B8C-83A1-F6EECF244321}">
                <p14:modId xmlns:p14="http://schemas.microsoft.com/office/powerpoint/2010/main" val="618080736"/>
              </p:ext>
            </p:extLst>
          </p:nvPr>
        </p:nvGraphicFramePr>
        <p:xfrm>
          <a:off x="838200" y="1825625"/>
          <a:ext cx="10515600" cy="815340"/>
        </p:xfrm>
        <a:graphic>
          <a:graphicData uri="http://schemas.openxmlformats.org/drawingml/2006/table">
            <a:tbl>
              <a:tblPr firstRow="1" firstCol="1" bandRow="1"/>
              <a:tblGrid>
                <a:gridCol w="1752600">
                  <a:extLst>
                    <a:ext uri="{9D8B030D-6E8A-4147-A177-3AD203B41FA5}">
                      <a16:colId xmlns:a16="http://schemas.microsoft.com/office/drawing/2014/main" val="3846114854"/>
                    </a:ext>
                  </a:extLst>
                </a:gridCol>
                <a:gridCol w="1752600">
                  <a:extLst>
                    <a:ext uri="{9D8B030D-6E8A-4147-A177-3AD203B41FA5}">
                      <a16:colId xmlns:a16="http://schemas.microsoft.com/office/drawing/2014/main" val="1779300289"/>
                    </a:ext>
                  </a:extLst>
                </a:gridCol>
                <a:gridCol w="1752600">
                  <a:extLst>
                    <a:ext uri="{9D8B030D-6E8A-4147-A177-3AD203B41FA5}">
                      <a16:colId xmlns:a16="http://schemas.microsoft.com/office/drawing/2014/main" val="4184136752"/>
                    </a:ext>
                  </a:extLst>
                </a:gridCol>
                <a:gridCol w="1752600">
                  <a:extLst>
                    <a:ext uri="{9D8B030D-6E8A-4147-A177-3AD203B41FA5}">
                      <a16:colId xmlns:a16="http://schemas.microsoft.com/office/drawing/2014/main" val="2395457265"/>
                    </a:ext>
                  </a:extLst>
                </a:gridCol>
                <a:gridCol w="1752600">
                  <a:extLst>
                    <a:ext uri="{9D8B030D-6E8A-4147-A177-3AD203B41FA5}">
                      <a16:colId xmlns:a16="http://schemas.microsoft.com/office/drawing/2014/main" val="1541368051"/>
                    </a:ext>
                  </a:extLst>
                </a:gridCol>
                <a:gridCol w="1752600">
                  <a:extLst>
                    <a:ext uri="{9D8B030D-6E8A-4147-A177-3AD203B41FA5}">
                      <a16:colId xmlns:a16="http://schemas.microsoft.com/office/drawing/2014/main" val="76808225"/>
                    </a:ext>
                  </a:extLst>
                </a:gridCol>
              </a:tblGrid>
              <a:tr h="0">
                <a:tc>
                  <a:txBody>
                    <a:bodyPr/>
                    <a:lstStyle/>
                    <a:p>
                      <a:r>
                        <a:rPr lang="en-GB" sz="1150">
                          <a:effectLst/>
                          <a:latin typeface="Tahoma" panose="020B0604030504040204" pitchFamily="34" charset="0"/>
                          <a:ea typeface="Calibri" panose="020F0502020204030204" pitchFamily="34" charset="0"/>
                        </a:rPr>
                        <a:t>Number</a:t>
                      </a:r>
                      <a:endParaRPr lang="en-GB" sz="1000">
                        <a:effectLst/>
                        <a:latin typeface="Times New Roman" panose="02020603050405020304" pitchFamily="18" charset="0"/>
                        <a:ea typeface="Calibri" panose="020F0502020204030204" pitchFamily="34" charset="0"/>
                      </a:endParaRPr>
                    </a:p>
                  </a:txBody>
                  <a:tcPr marL="0" marR="381000" marT="38100" marB="0" anchor="ctr">
                    <a:lnL>
                      <a:noFill/>
                    </a:lnL>
                    <a:lnR>
                      <a:noFill/>
                    </a:lnR>
                    <a:lnT>
                      <a:noFill/>
                    </a:lnT>
                    <a:lnB>
                      <a:noFill/>
                    </a:lnB>
                  </a:tcPr>
                </a:tc>
                <a:tc gridSpan="5">
                  <a:txBody>
                    <a:bodyPr/>
                    <a:lstStyle/>
                    <a:p>
                      <a:r>
                        <a:rPr lang="en-GB" sz="1150">
                          <a:effectLst/>
                          <a:latin typeface="Tahoma" panose="020B0604030504040204" pitchFamily="34" charset="0"/>
                          <a:ea typeface="Calibri" panose="020F0502020204030204" pitchFamily="34" charset="0"/>
                        </a:rPr>
                        <a:t>Rape Offences</a:t>
                      </a:r>
                      <a:endParaRPr lang="en-GB" sz="1000">
                        <a:effectLst/>
                        <a:latin typeface="Times New Roman" panose="02020603050405020304" pitchFamily="18" charset="0"/>
                        <a:ea typeface="Calibri" panose="020F0502020204030204" pitchFamily="34" charset="0"/>
                      </a:endParaRPr>
                    </a:p>
                  </a:txBody>
                  <a:tcPr marL="0" marR="381000" marT="38100" marB="0" anchor="ctr">
                    <a:lnL>
                      <a:noFill/>
                    </a:lnL>
                    <a:lnR>
                      <a:noFill/>
                    </a:lnR>
                    <a:lnT>
                      <a:noFill/>
                    </a:lnT>
                    <a:lnB>
                      <a:noFill/>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561789978"/>
                  </a:ext>
                </a:extLst>
              </a:tr>
              <a:tr h="0">
                <a:tc>
                  <a:txBody>
                    <a:bodyPr/>
                    <a:lstStyle/>
                    <a:p>
                      <a:r>
                        <a:rPr lang="en-GB" sz="1150">
                          <a:effectLst/>
                          <a:latin typeface="Tahoma" panose="020B0604030504040204" pitchFamily="34" charset="0"/>
                          <a:ea typeface="Calibri" panose="020F0502020204030204" pitchFamily="34" charset="0"/>
                        </a:rPr>
                        <a:t>CSP</a:t>
                      </a:r>
                      <a:endParaRPr lang="en-GB" sz="1000">
                        <a:effectLst/>
                        <a:latin typeface="Times New Roman" panose="02020603050405020304" pitchFamily="18" charset="0"/>
                        <a:ea typeface="Calibri" panose="020F0502020204030204" pitchFamily="34" charset="0"/>
                      </a:endParaRPr>
                    </a:p>
                  </a:txBody>
                  <a:tcPr marL="0" marR="381000" marT="38100" marB="0" anchor="ctr">
                    <a:lnL>
                      <a:noFill/>
                    </a:lnL>
                    <a:lnR>
                      <a:noFill/>
                    </a:lnR>
                    <a:lnT>
                      <a:noFill/>
                    </a:lnT>
                    <a:lnB>
                      <a:noFill/>
                    </a:lnB>
                  </a:tcPr>
                </a:tc>
                <a:tc>
                  <a:txBody>
                    <a:bodyPr/>
                    <a:lstStyle/>
                    <a:p>
                      <a:r>
                        <a:rPr lang="en-GB" sz="1150">
                          <a:effectLst/>
                          <a:latin typeface="Tahoma" panose="020B0604030504040204" pitchFamily="34" charset="0"/>
                          <a:ea typeface="Calibri" panose="020F0502020204030204" pitchFamily="34" charset="0"/>
                        </a:rPr>
                        <a:t>2019/20</a:t>
                      </a:r>
                      <a:endParaRPr lang="en-GB" sz="1000">
                        <a:effectLst/>
                        <a:latin typeface="Times New Roman" panose="02020603050405020304" pitchFamily="18" charset="0"/>
                        <a:ea typeface="Calibri" panose="020F0502020204030204" pitchFamily="34" charset="0"/>
                      </a:endParaRPr>
                    </a:p>
                  </a:txBody>
                  <a:tcPr marL="0" marR="381000" marT="38100" marB="0" anchor="ctr">
                    <a:lnL>
                      <a:noFill/>
                    </a:lnL>
                    <a:lnR>
                      <a:noFill/>
                    </a:lnR>
                    <a:lnT>
                      <a:noFill/>
                    </a:lnT>
                    <a:lnB>
                      <a:noFill/>
                    </a:lnB>
                  </a:tcPr>
                </a:tc>
                <a:tc>
                  <a:txBody>
                    <a:bodyPr/>
                    <a:lstStyle/>
                    <a:p>
                      <a:r>
                        <a:rPr lang="en-GB" sz="1150">
                          <a:effectLst/>
                          <a:latin typeface="Tahoma" panose="020B0604030504040204" pitchFamily="34" charset="0"/>
                          <a:ea typeface="Calibri" panose="020F0502020204030204" pitchFamily="34" charset="0"/>
                        </a:rPr>
                        <a:t>2020/21</a:t>
                      </a:r>
                      <a:endParaRPr lang="en-GB" sz="1000">
                        <a:effectLst/>
                        <a:latin typeface="Times New Roman" panose="02020603050405020304" pitchFamily="18" charset="0"/>
                        <a:ea typeface="Calibri" panose="020F0502020204030204" pitchFamily="34" charset="0"/>
                      </a:endParaRPr>
                    </a:p>
                  </a:txBody>
                  <a:tcPr marL="0" marR="381000" marT="38100" marB="0" anchor="ctr">
                    <a:lnL>
                      <a:noFill/>
                    </a:lnL>
                    <a:lnR>
                      <a:noFill/>
                    </a:lnR>
                    <a:lnT>
                      <a:noFill/>
                    </a:lnT>
                    <a:lnB>
                      <a:noFill/>
                    </a:lnB>
                  </a:tcPr>
                </a:tc>
                <a:tc>
                  <a:txBody>
                    <a:bodyPr/>
                    <a:lstStyle/>
                    <a:p>
                      <a:r>
                        <a:rPr lang="en-GB" sz="1150">
                          <a:effectLst/>
                          <a:latin typeface="Tahoma" panose="020B0604030504040204" pitchFamily="34" charset="0"/>
                          <a:ea typeface="Calibri" panose="020F0502020204030204" pitchFamily="34" charset="0"/>
                        </a:rPr>
                        <a:t>2021/22</a:t>
                      </a:r>
                      <a:endParaRPr lang="en-GB" sz="1000">
                        <a:effectLst/>
                        <a:latin typeface="Times New Roman" panose="02020603050405020304" pitchFamily="18" charset="0"/>
                        <a:ea typeface="Calibri" panose="020F0502020204030204" pitchFamily="34" charset="0"/>
                      </a:endParaRPr>
                    </a:p>
                  </a:txBody>
                  <a:tcPr marL="0" marR="381000" marT="38100" marB="0" anchor="ctr">
                    <a:lnL>
                      <a:noFill/>
                    </a:lnL>
                    <a:lnR>
                      <a:noFill/>
                    </a:lnR>
                    <a:lnT>
                      <a:noFill/>
                    </a:lnT>
                    <a:lnB>
                      <a:noFill/>
                    </a:lnB>
                  </a:tcPr>
                </a:tc>
                <a:tc>
                  <a:txBody>
                    <a:bodyPr/>
                    <a:lstStyle/>
                    <a:p>
                      <a:r>
                        <a:rPr lang="en-GB" sz="1150">
                          <a:effectLst/>
                          <a:latin typeface="Tahoma" panose="020B0604030504040204" pitchFamily="34" charset="0"/>
                          <a:ea typeface="Calibri" panose="020F0502020204030204" pitchFamily="34" charset="0"/>
                        </a:rPr>
                        <a:t>2022/23</a:t>
                      </a:r>
                      <a:endParaRPr lang="en-GB" sz="1000">
                        <a:effectLst/>
                        <a:latin typeface="Times New Roman" panose="02020603050405020304" pitchFamily="18" charset="0"/>
                        <a:ea typeface="Calibri" panose="020F0502020204030204" pitchFamily="34" charset="0"/>
                      </a:endParaRPr>
                    </a:p>
                  </a:txBody>
                  <a:tcPr marL="0" marR="381000" marT="38100" marB="0" anchor="ctr">
                    <a:lnL>
                      <a:noFill/>
                    </a:lnL>
                    <a:lnR>
                      <a:noFill/>
                    </a:lnR>
                    <a:lnT>
                      <a:noFill/>
                    </a:lnT>
                    <a:lnB>
                      <a:noFill/>
                    </a:lnB>
                  </a:tcPr>
                </a:tc>
                <a:tc>
                  <a:txBody>
                    <a:bodyPr/>
                    <a:lstStyle/>
                    <a:p>
                      <a:r>
                        <a:rPr lang="en-GB" sz="1150">
                          <a:effectLst/>
                          <a:latin typeface="Tahoma" panose="020B0604030504040204" pitchFamily="34" charset="0"/>
                          <a:ea typeface="Calibri" panose="020F0502020204030204" pitchFamily="34" charset="0"/>
                        </a:rPr>
                        <a:t>2023/24</a:t>
                      </a:r>
                      <a:endParaRPr lang="en-GB" sz="1000">
                        <a:effectLst/>
                        <a:latin typeface="Times New Roman" panose="02020603050405020304" pitchFamily="18" charset="0"/>
                        <a:ea typeface="Calibri" panose="020F0502020204030204" pitchFamily="34" charset="0"/>
                      </a:endParaRPr>
                    </a:p>
                  </a:txBody>
                  <a:tcPr marL="0" marR="381000" marT="38100" marB="0" anchor="ctr">
                    <a:lnL>
                      <a:noFill/>
                    </a:lnL>
                    <a:lnR>
                      <a:noFill/>
                    </a:lnR>
                    <a:lnT>
                      <a:noFill/>
                    </a:lnT>
                    <a:lnB>
                      <a:noFill/>
                    </a:lnB>
                  </a:tcPr>
                </a:tc>
                <a:extLst>
                  <a:ext uri="{0D108BD9-81ED-4DB2-BD59-A6C34878D82A}">
                    <a16:rowId xmlns:a16="http://schemas.microsoft.com/office/drawing/2014/main" val="3230663947"/>
                  </a:ext>
                </a:extLst>
              </a:tr>
              <a:tr h="0">
                <a:tc>
                  <a:txBody>
                    <a:bodyPr/>
                    <a:lstStyle/>
                    <a:p>
                      <a:r>
                        <a:rPr lang="en-GB" sz="1150">
                          <a:effectLst/>
                          <a:latin typeface="Tahoma" panose="020B0604030504040204" pitchFamily="34" charset="0"/>
                          <a:ea typeface="Calibri" panose="020F0502020204030204" pitchFamily="34" charset="0"/>
                        </a:rPr>
                        <a:t>Herefordshire, County of</a:t>
                      </a:r>
                      <a:endParaRPr lang="en-GB" sz="1000">
                        <a:effectLst/>
                        <a:latin typeface="Times New Roman" panose="02020603050405020304" pitchFamily="18" charset="0"/>
                        <a:ea typeface="Calibri" panose="020F0502020204030204" pitchFamily="34" charset="0"/>
                      </a:endParaRPr>
                    </a:p>
                  </a:txBody>
                  <a:tcPr marL="0" marR="381000" marT="38100" marB="0" anchor="ctr">
                    <a:lnL>
                      <a:noFill/>
                    </a:lnL>
                    <a:lnR>
                      <a:noFill/>
                    </a:lnR>
                    <a:lnT>
                      <a:noFill/>
                    </a:lnT>
                    <a:lnB>
                      <a:noFill/>
                    </a:lnB>
                  </a:tcPr>
                </a:tc>
                <a:tc>
                  <a:txBody>
                    <a:bodyPr/>
                    <a:lstStyle/>
                    <a:p>
                      <a:r>
                        <a:rPr lang="en-GB" sz="1150">
                          <a:effectLst/>
                          <a:latin typeface="Tahoma" panose="020B0604030504040204" pitchFamily="34" charset="0"/>
                          <a:ea typeface="Calibri" panose="020F0502020204030204" pitchFamily="34" charset="0"/>
                        </a:rPr>
                        <a:t>161</a:t>
                      </a:r>
                      <a:endParaRPr lang="en-GB" sz="1000">
                        <a:effectLst/>
                        <a:latin typeface="Times New Roman" panose="02020603050405020304" pitchFamily="18" charset="0"/>
                        <a:ea typeface="Calibri" panose="020F0502020204030204" pitchFamily="34" charset="0"/>
                      </a:endParaRPr>
                    </a:p>
                  </a:txBody>
                  <a:tcPr marL="0" marR="381000" marT="38100" marB="0" anchor="ctr">
                    <a:lnL>
                      <a:noFill/>
                    </a:lnL>
                    <a:lnR>
                      <a:noFill/>
                    </a:lnR>
                    <a:lnT>
                      <a:noFill/>
                    </a:lnT>
                    <a:lnB>
                      <a:noFill/>
                    </a:lnB>
                  </a:tcPr>
                </a:tc>
                <a:tc>
                  <a:txBody>
                    <a:bodyPr/>
                    <a:lstStyle/>
                    <a:p>
                      <a:r>
                        <a:rPr lang="en-GB" sz="1150">
                          <a:effectLst/>
                          <a:latin typeface="Tahoma" panose="020B0604030504040204" pitchFamily="34" charset="0"/>
                          <a:ea typeface="Calibri" panose="020F0502020204030204" pitchFamily="34" charset="0"/>
                        </a:rPr>
                        <a:t>195</a:t>
                      </a:r>
                      <a:endParaRPr lang="en-GB" sz="1000">
                        <a:effectLst/>
                        <a:latin typeface="Times New Roman" panose="02020603050405020304" pitchFamily="18" charset="0"/>
                        <a:ea typeface="Calibri" panose="020F0502020204030204" pitchFamily="34" charset="0"/>
                      </a:endParaRPr>
                    </a:p>
                  </a:txBody>
                  <a:tcPr marL="0" marR="381000" marT="38100" marB="0" anchor="ctr">
                    <a:lnL>
                      <a:noFill/>
                    </a:lnL>
                    <a:lnR>
                      <a:noFill/>
                    </a:lnR>
                    <a:lnT>
                      <a:noFill/>
                    </a:lnT>
                    <a:lnB>
                      <a:noFill/>
                    </a:lnB>
                  </a:tcPr>
                </a:tc>
                <a:tc>
                  <a:txBody>
                    <a:bodyPr/>
                    <a:lstStyle/>
                    <a:p>
                      <a:r>
                        <a:rPr lang="en-GB" sz="1150">
                          <a:effectLst/>
                          <a:latin typeface="Tahoma" panose="020B0604030504040204" pitchFamily="34" charset="0"/>
                          <a:ea typeface="Calibri" panose="020F0502020204030204" pitchFamily="34" charset="0"/>
                        </a:rPr>
                        <a:t>238</a:t>
                      </a:r>
                      <a:endParaRPr lang="en-GB" sz="1000">
                        <a:effectLst/>
                        <a:latin typeface="Times New Roman" panose="02020603050405020304" pitchFamily="18" charset="0"/>
                        <a:ea typeface="Calibri" panose="020F0502020204030204" pitchFamily="34" charset="0"/>
                      </a:endParaRPr>
                    </a:p>
                  </a:txBody>
                  <a:tcPr marL="0" marR="381000" marT="38100" marB="0" anchor="ctr">
                    <a:lnL>
                      <a:noFill/>
                    </a:lnL>
                    <a:lnR>
                      <a:noFill/>
                    </a:lnR>
                    <a:lnT>
                      <a:noFill/>
                    </a:lnT>
                    <a:lnB>
                      <a:noFill/>
                    </a:lnB>
                  </a:tcPr>
                </a:tc>
                <a:tc>
                  <a:txBody>
                    <a:bodyPr/>
                    <a:lstStyle/>
                    <a:p>
                      <a:r>
                        <a:rPr lang="en-GB" sz="1150">
                          <a:effectLst/>
                          <a:latin typeface="Tahoma" panose="020B0604030504040204" pitchFamily="34" charset="0"/>
                          <a:ea typeface="Calibri" panose="020F0502020204030204" pitchFamily="34" charset="0"/>
                        </a:rPr>
                        <a:t>215</a:t>
                      </a:r>
                      <a:endParaRPr lang="en-GB" sz="1000">
                        <a:effectLst/>
                        <a:latin typeface="Times New Roman" panose="02020603050405020304" pitchFamily="18" charset="0"/>
                        <a:ea typeface="Calibri" panose="020F0502020204030204" pitchFamily="34" charset="0"/>
                      </a:endParaRPr>
                    </a:p>
                  </a:txBody>
                  <a:tcPr marL="0" marR="381000" marT="38100" marB="0" anchor="ctr">
                    <a:lnL>
                      <a:noFill/>
                    </a:lnL>
                    <a:lnR>
                      <a:noFill/>
                    </a:lnR>
                    <a:lnT>
                      <a:noFill/>
                    </a:lnT>
                    <a:lnB>
                      <a:noFill/>
                    </a:lnB>
                  </a:tcPr>
                </a:tc>
                <a:tc>
                  <a:txBody>
                    <a:bodyPr/>
                    <a:lstStyle/>
                    <a:p>
                      <a:r>
                        <a:rPr lang="en-GB" sz="1150" dirty="0">
                          <a:effectLst/>
                          <a:latin typeface="Tahoma" panose="020B0604030504040204" pitchFamily="34" charset="0"/>
                          <a:ea typeface="Calibri" panose="020F0502020204030204" pitchFamily="34" charset="0"/>
                        </a:rPr>
                        <a:t>196</a:t>
                      </a:r>
                      <a:endParaRPr lang="en-GB" sz="1000" dirty="0">
                        <a:effectLst/>
                        <a:latin typeface="Times New Roman" panose="02020603050405020304" pitchFamily="18" charset="0"/>
                        <a:ea typeface="Calibri" panose="020F0502020204030204" pitchFamily="34" charset="0"/>
                      </a:endParaRPr>
                    </a:p>
                  </a:txBody>
                  <a:tcPr marL="0" marR="381000" marT="38100" marB="0" anchor="ctr">
                    <a:lnL>
                      <a:noFill/>
                    </a:lnL>
                    <a:lnR>
                      <a:noFill/>
                    </a:lnR>
                    <a:lnT>
                      <a:noFill/>
                    </a:lnT>
                    <a:lnB>
                      <a:noFill/>
                    </a:lnB>
                  </a:tcPr>
                </a:tc>
                <a:extLst>
                  <a:ext uri="{0D108BD9-81ED-4DB2-BD59-A6C34878D82A}">
                    <a16:rowId xmlns:a16="http://schemas.microsoft.com/office/drawing/2014/main" val="3611250824"/>
                  </a:ext>
                </a:extLst>
              </a:tr>
            </a:tbl>
          </a:graphicData>
        </a:graphic>
      </p:graphicFrame>
      <p:graphicFrame>
        <p:nvGraphicFramePr>
          <p:cNvPr id="5" name="Table 4">
            <a:extLst>
              <a:ext uri="{FF2B5EF4-FFF2-40B4-BE49-F238E27FC236}">
                <a16:creationId xmlns:a16="http://schemas.microsoft.com/office/drawing/2014/main" id="{83E8B733-5A78-7BF8-ED42-016110FBF0B5}"/>
              </a:ext>
            </a:extLst>
          </p:cNvPr>
          <p:cNvGraphicFramePr>
            <a:graphicFrameLocks noGrp="1"/>
          </p:cNvGraphicFramePr>
          <p:nvPr>
            <p:extLst>
              <p:ext uri="{D42A27DB-BD31-4B8C-83A1-F6EECF244321}">
                <p14:modId xmlns:p14="http://schemas.microsoft.com/office/powerpoint/2010/main" val="3291377784"/>
              </p:ext>
            </p:extLst>
          </p:nvPr>
        </p:nvGraphicFramePr>
        <p:xfrm>
          <a:off x="838200" y="2827634"/>
          <a:ext cx="10515600" cy="815340"/>
        </p:xfrm>
        <a:graphic>
          <a:graphicData uri="http://schemas.openxmlformats.org/drawingml/2006/table">
            <a:tbl>
              <a:tblPr firstRow="1" firstCol="1" bandRow="1"/>
              <a:tblGrid>
                <a:gridCol w="1752600">
                  <a:extLst>
                    <a:ext uri="{9D8B030D-6E8A-4147-A177-3AD203B41FA5}">
                      <a16:colId xmlns:a16="http://schemas.microsoft.com/office/drawing/2014/main" val="2273714344"/>
                    </a:ext>
                  </a:extLst>
                </a:gridCol>
                <a:gridCol w="1752600">
                  <a:extLst>
                    <a:ext uri="{9D8B030D-6E8A-4147-A177-3AD203B41FA5}">
                      <a16:colId xmlns:a16="http://schemas.microsoft.com/office/drawing/2014/main" val="348095017"/>
                    </a:ext>
                  </a:extLst>
                </a:gridCol>
                <a:gridCol w="1752600">
                  <a:extLst>
                    <a:ext uri="{9D8B030D-6E8A-4147-A177-3AD203B41FA5}">
                      <a16:colId xmlns:a16="http://schemas.microsoft.com/office/drawing/2014/main" val="3627127085"/>
                    </a:ext>
                  </a:extLst>
                </a:gridCol>
                <a:gridCol w="1752600">
                  <a:extLst>
                    <a:ext uri="{9D8B030D-6E8A-4147-A177-3AD203B41FA5}">
                      <a16:colId xmlns:a16="http://schemas.microsoft.com/office/drawing/2014/main" val="1859193890"/>
                    </a:ext>
                  </a:extLst>
                </a:gridCol>
                <a:gridCol w="1752600">
                  <a:extLst>
                    <a:ext uri="{9D8B030D-6E8A-4147-A177-3AD203B41FA5}">
                      <a16:colId xmlns:a16="http://schemas.microsoft.com/office/drawing/2014/main" val="2028219791"/>
                    </a:ext>
                  </a:extLst>
                </a:gridCol>
                <a:gridCol w="1752600">
                  <a:extLst>
                    <a:ext uri="{9D8B030D-6E8A-4147-A177-3AD203B41FA5}">
                      <a16:colId xmlns:a16="http://schemas.microsoft.com/office/drawing/2014/main" val="3354418532"/>
                    </a:ext>
                  </a:extLst>
                </a:gridCol>
              </a:tblGrid>
              <a:tr h="0">
                <a:tc>
                  <a:txBody>
                    <a:bodyPr/>
                    <a:lstStyle/>
                    <a:p>
                      <a:r>
                        <a:rPr lang="en-GB" sz="1150">
                          <a:effectLst/>
                          <a:latin typeface="Tahoma" panose="020B0604030504040204" pitchFamily="34" charset="0"/>
                          <a:ea typeface="Calibri" panose="020F0502020204030204" pitchFamily="34" charset="0"/>
                        </a:rPr>
                        <a:t>Number</a:t>
                      </a:r>
                      <a:endParaRPr lang="en-GB" sz="1000">
                        <a:effectLst/>
                        <a:latin typeface="Times New Roman" panose="02020603050405020304" pitchFamily="18" charset="0"/>
                        <a:ea typeface="Calibri" panose="020F0502020204030204" pitchFamily="34" charset="0"/>
                      </a:endParaRPr>
                    </a:p>
                  </a:txBody>
                  <a:tcPr marL="0" marR="381000" marT="38100" marB="0" anchor="ctr">
                    <a:lnL>
                      <a:noFill/>
                    </a:lnL>
                    <a:lnR>
                      <a:noFill/>
                    </a:lnR>
                    <a:lnT>
                      <a:noFill/>
                    </a:lnT>
                    <a:lnB>
                      <a:noFill/>
                    </a:lnB>
                  </a:tcPr>
                </a:tc>
                <a:tc gridSpan="5">
                  <a:txBody>
                    <a:bodyPr/>
                    <a:lstStyle/>
                    <a:p>
                      <a:r>
                        <a:rPr lang="en-GB" sz="1150">
                          <a:effectLst/>
                          <a:latin typeface="Tahoma" panose="020B0604030504040204" pitchFamily="34" charset="0"/>
                          <a:ea typeface="Calibri" panose="020F0502020204030204" pitchFamily="34" charset="0"/>
                        </a:rPr>
                        <a:t>Other Sexual Offences</a:t>
                      </a:r>
                      <a:endParaRPr lang="en-GB" sz="1000">
                        <a:effectLst/>
                        <a:latin typeface="Times New Roman" panose="02020603050405020304" pitchFamily="18" charset="0"/>
                        <a:ea typeface="Calibri" panose="020F0502020204030204" pitchFamily="34" charset="0"/>
                      </a:endParaRPr>
                    </a:p>
                  </a:txBody>
                  <a:tcPr marL="0" marR="381000" marT="38100" marB="0" anchor="ctr">
                    <a:lnL>
                      <a:noFill/>
                    </a:lnL>
                    <a:lnR>
                      <a:noFill/>
                    </a:lnR>
                    <a:lnT>
                      <a:noFill/>
                    </a:lnT>
                    <a:lnB>
                      <a:noFill/>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68509817"/>
                  </a:ext>
                </a:extLst>
              </a:tr>
              <a:tr h="0">
                <a:tc>
                  <a:txBody>
                    <a:bodyPr/>
                    <a:lstStyle/>
                    <a:p>
                      <a:r>
                        <a:rPr lang="en-GB" sz="1150">
                          <a:effectLst/>
                          <a:latin typeface="Tahoma" panose="020B0604030504040204" pitchFamily="34" charset="0"/>
                          <a:ea typeface="Calibri" panose="020F0502020204030204" pitchFamily="34" charset="0"/>
                        </a:rPr>
                        <a:t>CSP</a:t>
                      </a:r>
                      <a:endParaRPr lang="en-GB" sz="1000">
                        <a:effectLst/>
                        <a:latin typeface="Times New Roman" panose="02020603050405020304" pitchFamily="18" charset="0"/>
                        <a:ea typeface="Calibri" panose="020F0502020204030204" pitchFamily="34" charset="0"/>
                      </a:endParaRPr>
                    </a:p>
                  </a:txBody>
                  <a:tcPr marL="0" marR="381000" marT="38100" marB="0" anchor="ctr">
                    <a:lnL>
                      <a:noFill/>
                    </a:lnL>
                    <a:lnR>
                      <a:noFill/>
                    </a:lnR>
                    <a:lnT>
                      <a:noFill/>
                    </a:lnT>
                    <a:lnB>
                      <a:noFill/>
                    </a:lnB>
                  </a:tcPr>
                </a:tc>
                <a:tc>
                  <a:txBody>
                    <a:bodyPr/>
                    <a:lstStyle/>
                    <a:p>
                      <a:r>
                        <a:rPr lang="en-GB" sz="1150">
                          <a:effectLst/>
                          <a:latin typeface="Tahoma" panose="020B0604030504040204" pitchFamily="34" charset="0"/>
                          <a:ea typeface="Calibri" panose="020F0502020204030204" pitchFamily="34" charset="0"/>
                        </a:rPr>
                        <a:t>2019/20</a:t>
                      </a:r>
                      <a:endParaRPr lang="en-GB" sz="1000">
                        <a:effectLst/>
                        <a:latin typeface="Times New Roman" panose="02020603050405020304" pitchFamily="18" charset="0"/>
                        <a:ea typeface="Calibri" panose="020F0502020204030204" pitchFamily="34" charset="0"/>
                      </a:endParaRPr>
                    </a:p>
                  </a:txBody>
                  <a:tcPr marL="0" marR="381000" marT="38100" marB="0" anchor="ctr">
                    <a:lnL>
                      <a:noFill/>
                    </a:lnL>
                    <a:lnR>
                      <a:noFill/>
                    </a:lnR>
                    <a:lnT>
                      <a:noFill/>
                    </a:lnT>
                    <a:lnB>
                      <a:noFill/>
                    </a:lnB>
                  </a:tcPr>
                </a:tc>
                <a:tc>
                  <a:txBody>
                    <a:bodyPr/>
                    <a:lstStyle/>
                    <a:p>
                      <a:r>
                        <a:rPr lang="en-GB" sz="1150">
                          <a:effectLst/>
                          <a:latin typeface="Tahoma" panose="020B0604030504040204" pitchFamily="34" charset="0"/>
                          <a:ea typeface="Calibri" panose="020F0502020204030204" pitchFamily="34" charset="0"/>
                        </a:rPr>
                        <a:t>2020/21</a:t>
                      </a:r>
                      <a:endParaRPr lang="en-GB" sz="1000">
                        <a:effectLst/>
                        <a:latin typeface="Times New Roman" panose="02020603050405020304" pitchFamily="18" charset="0"/>
                        <a:ea typeface="Calibri" panose="020F0502020204030204" pitchFamily="34" charset="0"/>
                      </a:endParaRPr>
                    </a:p>
                  </a:txBody>
                  <a:tcPr marL="0" marR="381000" marT="38100" marB="0" anchor="ctr">
                    <a:lnL>
                      <a:noFill/>
                    </a:lnL>
                    <a:lnR>
                      <a:noFill/>
                    </a:lnR>
                    <a:lnT>
                      <a:noFill/>
                    </a:lnT>
                    <a:lnB>
                      <a:noFill/>
                    </a:lnB>
                  </a:tcPr>
                </a:tc>
                <a:tc>
                  <a:txBody>
                    <a:bodyPr/>
                    <a:lstStyle/>
                    <a:p>
                      <a:r>
                        <a:rPr lang="en-GB" sz="1150">
                          <a:effectLst/>
                          <a:latin typeface="Tahoma" panose="020B0604030504040204" pitchFamily="34" charset="0"/>
                          <a:ea typeface="Calibri" panose="020F0502020204030204" pitchFamily="34" charset="0"/>
                        </a:rPr>
                        <a:t>2021/22</a:t>
                      </a:r>
                      <a:endParaRPr lang="en-GB" sz="1000">
                        <a:effectLst/>
                        <a:latin typeface="Times New Roman" panose="02020603050405020304" pitchFamily="18" charset="0"/>
                        <a:ea typeface="Calibri" panose="020F0502020204030204" pitchFamily="34" charset="0"/>
                      </a:endParaRPr>
                    </a:p>
                  </a:txBody>
                  <a:tcPr marL="0" marR="381000" marT="38100" marB="0" anchor="ctr">
                    <a:lnL>
                      <a:noFill/>
                    </a:lnL>
                    <a:lnR>
                      <a:noFill/>
                    </a:lnR>
                    <a:lnT>
                      <a:noFill/>
                    </a:lnT>
                    <a:lnB>
                      <a:noFill/>
                    </a:lnB>
                  </a:tcPr>
                </a:tc>
                <a:tc>
                  <a:txBody>
                    <a:bodyPr/>
                    <a:lstStyle/>
                    <a:p>
                      <a:r>
                        <a:rPr lang="en-GB" sz="1150">
                          <a:effectLst/>
                          <a:latin typeface="Tahoma" panose="020B0604030504040204" pitchFamily="34" charset="0"/>
                          <a:ea typeface="Calibri" panose="020F0502020204030204" pitchFamily="34" charset="0"/>
                        </a:rPr>
                        <a:t>2022/23</a:t>
                      </a:r>
                      <a:endParaRPr lang="en-GB" sz="1000">
                        <a:effectLst/>
                        <a:latin typeface="Times New Roman" panose="02020603050405020304" pitchFamily="18" charset="0"/>
                        <a:ea typeface="Calibri" panose="020F0502020204030204" pitchFamily="34" charset="0"/>
                      </a:endParaRPr>
                    </a:p>
                  </a:txBody>
                  <a:tcPr marL="0" marR="381000" marT="38100" marB="0" anchor="ctr">
                    <a:lnL>
                      <a:noFill/>
                    </a:lnL>
                    <a:lnR>
                      <a:noFill/>
                    </a:lnR>
                    <a:lnT>
                      <a:noFill/>
                    </a:lnT>
                    <a:lnB>
                      <a:noFill/>
                    </a:lnB>
                  </a:tcPr>
                </a:tc>
                <a:tc>
                  <a:txBody>
                    <a:bodyPr/>
                    <a:lstStyle/>
                    <a:p>
                      <a:r>
                        <a:rPr lang="en-GB" sz="1150" dirty="0">
                          <a:effectLst/>
                          <a:latin typeface="Tahoma" panose="020B0604030504040204" pitchFamily="34" charset="0"/>
                          <a:ea typeface="Calibri" panose="020F0502020204030204" pitchFamily="34" charset="0"/>
                        </a:rPr>
                        <a:t>2023/24</a:t>
                      </a:r>
                      <a:endParaRPr lang="en-GB" sz="1000" dirty="0">
                        <a:effectLst/>
                        <a:latin typeface="Times New Roman" panose="02020603050405020304" pitchFamily="18" charset="0"/>
                        <a:ea typeface="Calibri" panose="020F0502020204030204" pitchFamily="34" charset="0"/>
                      </a:endParaRPr>
                    </a:p>
                  </a:txBody>
                  <a:tcPr marL="0" marR="381000" marT="38100" marB="0" anchor="ctr">
                    <a:lnL>
                      <a:noFill/>
                    </a:lnL>
                    <a:lnR>
                      <a:noFill/>
                    </a:lnR>
                    <a:lnT>
                      <a:noFill/>
                    </a:lnT>
                    <a:lnB>
                      <a:noFill/>
                    </a:lnB>
                  </a:tcPr>
                </a:tc>
                <a:extLst>
                  <a:ext uri="{0D108BD9-81ED-4DB2-BD59-A6C34878D82A}">
                    <a16:rowId xmlns:a16="http://schemas.microsoft.com/office/drawing/2014/main" val="2578535151"/>
                  </a:ext>
                </a:extLst>
              </a:tr>
              <a:tr h="0">
                <a:tc>
                  <a:txBody>
                    <a:bodyPr/>
                    <a:lstStyle/>
                    <a:p>
                      <a:r>
                        <a:rPr lang="en-GB" sz="1150">
                          <a:effectLst/>
                          <a:latin typeface="Tahoma" panose="020B0604030504040204" pitchFamily="34" charset="0"/>
                          <a:ea typeface="Calibri" panose="020F0502020204030204" pitchFamily="34" charset="0"/>
                        </a:rPr>
                        <a:t>Herefordshire, County of</a:t>
                      </a:r>
                      <a:endParaRPr lang="en-GB" sz="1000">
                        <a:effectLst/>
                        <a:latin typeface="Times New Roman" panose="02020603050405020304" pitchFamily="18" charset="0"/>
                        <a:ea typeface="Calibri" panose="020F0502020204030204" pitchFamily="34" charset="0"/>
                      </a:endParaRPr>
                    </a:p>
                  </a:txBody>
                  <a:tcPr marL="0" marR="381000" marT="38100" marB="0" anchor="ctr">
                    <a:lnL>
                      <a:noFill/>
                    </a:lnL>
                    <a:lnR>
                      <a:noFill/>
                    </a:lnR>
                    <a:lnT>
                      <a:noFill/>
                    </a:lnT>
                    <a:lnB>
                      <a:noFill/>
                    </a:lnB>
                  </a:tcPr>
                </a:tc>
                <a:tc>
                  <a:txBody>
                    <a:bodyPr/>
                    <a:lstStyle/>
                    <a:p>
                      <a:r>
                        <a:rPr lang="en-GB" sz="1150">
                          <a:effectLst/>
                          <a:latin typeface="Tahoma" panose="020B0604030504040204" pitchFamily="34" charset="0"/>
                          <a:ea typeface="Calibri" panose="020F0502020204030204" pitchFamily="34" charset="0"/>
                        </a:rPr>
                        <a:t>317</a:t>
                      </a:r>
                      <a:endParaRPr lang="en-GB" sz="1000">
                        <a:effectLst/>
                        <a:latin typeface="Times New Roman" panose="02020603050405020304" pitchFamily="18" charset="0"/>
                        <a:ea typeface="Calibri" panose="020F0502020204030204" pitchFamily="34" charset="0"/>
                      </a:endParaRPr>
                    </a:p>
                  </a:txBody>
                  <a:tcPr marL="0" marR="381000" marT="38100" marB="0" anchor="ctr">
                    <a:lnL>
                      <a:noFill/>
                    </a:lnL>
                    <a:lnR>
                      <a:noFill/>
                    </a:lnR>
                    <a:lnT>
                      <a:noFill/>
                    </a:lnT>
                    <a:lnB>
                      <a:noFill/>
                    </a:lnB>
                  </a:tcPr>
                </a:tc>
                <a:tc>
                  <a:txBody>
                    <a:bodyPr/>
                    <a:lstStyle/>
                    <a:p>
                      <a:r>
                        <a:rPr lang="en-GB" sz="1150">
                          <a:effectLst/>
                          <a:latin typeface="Tahoma" panose="020B0604030504040204" pitchFamily="34" charset="0"/>
                          <a:ea typeface="Calibri" panose="020F0502020204030204" pitchFamily="34" charset="0"/>
                        </a:rPr>
                        <a:t>280</a:t>
                      </a:r>
                      <a:endParaRPr lang="en-GB" sz="1000">
                        <a:effectLst/>
                        <a:latin typeface="Times New Roman" panose="02020603050405020304" pitchFamily="18" charset="0"/>
                        <a:ea typeface="Calibri" panose="020F0502020204030204" pitchFamily="34" charset="0"/>
                      </a:endParaRPr>
                    </a:p>
                  </a:txBody>
                  <a:tcPr marL="0" marR="381000" marT="38100" marB="0" anchor="ctr">
                    <a:lnL>
                      <a:noFill/>
                    </a:lnL>
                    <a:lnR>
                      <a:noFill/>
                    </a:lnR>
                    <a:lnT>
                      <a:noFill/>
                    </a:lnT>
                    <a:lnB>
                      <a:noFill/>
                    </a:lnB>
                  </a:tcPr>
                </a:tc>
                <a:tc>
                  <a:txBody>
                    <a:bodyPr/>
                    <a:lstStyle/>
                    <a:p>
                      <a:r>
                        <a:rPr lang="en-GB" sz="1150" dirty="0">
                          <a:effectLst/>
                          <a:latin typeface="Tahoma" panose="020B0604030504040204" pitchFamily="34" charset="0"/>
                          <a:ea typeface="Calibri" panose="020F0502020204030204" pitchFamily="34" charset="0"/>
                        </a:rPr>
                        <a:t>410</a:t>
                      </a:r>
                      <a:endParaRPr lang="en-GB" sz="1000" dirty="0">
                        <a:effectLst/>
                        <a:latin typeface="Times New Roman" panose="02020603050405020304" pitchFamily="18" charset="0"/>
                        <a:ea typeface="Calibri" panose="020F0502020204030204" pitchFamily="34" charset="0"/>
                      </a:endParaRPr>
                    </a:p>
                  </a:txBody>
                  <a:tcPr marL="0" marR="381000" marT="38100" marB="0" anchor="ctr">
                    <a:lnL>
                      <a:noFill/>
                    </a:lnL>
                    <a:lnR>
                      <a:noFill/>
                    </a:lnR>
                    <a:lnT>
                      <a:noFill/>
                    </a:lnT>
                    <a:lnB>
                      <a:noFill/>
                    </a:lnB>
                  </a:tcPr>
                </a:tc>
                <a:tc>
                  <a:txBody>
                    <a:bodyPr/>
                    <a:lstStyle/>
                    <a:p>
                      <a:r>
                        <a:rPr lang="en-GB" sz="1150">
                          <a:effectLst/>
                          <a:latin typeface="Tahoma" panose="020B0604030504040204" pitchFamily="34" charset="0"/>
                          <a:ea typeface="Calibri" panose="020F0502020204030204" pitchFamily="34" charset="0"/>
                        </a:rPr>
                        <a:t>417</a:t>
                      </a:r>
                      <a:endParaRPr lang="en-GB" sz="1000">
                        <a:effectLst/>
                        <a:latin typeface="Times New Roman" panose="02020603050405020304" pitchFamily="18" charset="0"/>
                        <a:ea typeface="Calibri" panose="020F0502020204030204" pitchFamily="34" charset="0"/>
                      </a:endParaRPr>
                    </a:p>
                  </a:txBody>
                  <a:tcPr marL="0" marR="381000" marT="38100" marB="0" anchor="ctr">
                    <a:lnL>
                      <a:noFill/>
                    </a:lnL>
                    <a:lnR>
                      <a:noFill/>
                    </a:lnR>
                    <a:lnT>
                      <a:noFill/>
                    </a:lnT>
                    <a:lnB>
                      <a:noFill/>
                    </a:lnB>
                  </a:tcPr>
                </a:tc>
                <a:tc>
                  <a:txBody>
                    <a:bodyPr/>
                    <a:lstStyle/>
                    <a:p>
                      <a:r>
                        <a:rPr lang="en-GB" sz="1150" dirty="0">
                          <a:effectLst/>
                          <a:latin typeface="Tahoma" panose="020B0604030504040204" pitchFamily="34" charset="0"/>
                          <a:ea typeface="Calibri" panose="020F0502020204030204" pitchFamily="34" charset="0"/>
                        </a:rPr>
                        <a:t>381</a:t>
                      </a:r>
                      <a:endParaRPr lang="en-GB" sz="1000" dirty="0">
                        <a:effectLst/>
                        <a:latin typeface="Times New Roman" panose="02020603050405020304" pitchFamily="18" charset="0"/>
                        <a:ea typeface="Calibri" panose="020F0502020204030204" pitchFamily="34" charset="0"/>
                      </a:endParaRPr>
                    </a:p>
                  </a:txBody>
                  <a:tcPr marL="0" marR="381000" marT="38100" marB="0" anchor="ctr">
                    <a:lnL>
                      <a:noFill/>
                    </a:lnL>
                    <a:lnR>
                      <a:noFill/>
                    </a:lnR>
                    <a:lnT>
                      <a:noFill/>
                    </a:lnT>
                    <a:lnB>
                      <a:noFill/>
                    </a:lnB>
                  </a:tcPr>
                </a:tc>
                <a:extLst>
                  <a:ext uri="{0D108BD9-81ED-4DB2-BD59-A6C34878D82A}">
                    <a16:rowId xmlns:a16="http://schemas.microsoft.com/office/drawing/2014/main" val="4262612731"/>
                  </a:ext>
                </a:extLst>
              </a:tr>
            </a:tbl>
          </a:graphicData>
        </a:graphic>
      </p:graphicFrame>
      <p:sp>
        <p:nvSpPr>
          <p:cNvPr id="7" name="TextBox 6">
            <a:extLst>
              <a:ext uri="{FF2B5EF4-FFF2-40B4-BE49-F238E27FC236}">
                <a16:creationId xmlns:a16="http://schemas.microsoft.com/office/drawing/2014/main" id="{CC98601F-6058-7B68-38E4-8934D63B8BA4}"/>
              </a:ext>
            </a:extLst>
          </p:cNvPr>
          <p:cNvSpPr txBox="1"/>
          <p:nvPr/>
        </p:nvSpPr>
        <p:spPr>
          <a:xfrm>
            <a:off x="742167" y="4598137"/>
            <a:ext cx="6093912" cy="1754326"/>
          </a:xfrm>
          <a:prstGeom prst="rect">
            <a:avLst/>
          </a:prstGeom>
          <a:noFill/>
        </p:spPr>
        <p:txBody>
          <a:bodyPr wrap="square">
            <a:spAutoFit/>
          </a:bodyPr>
          <a:lstStyle/>
          <a:p>
            <a:r>
              <a:rPr lang="en-GB" dirty="0">
                <a:latin typeface="Arial" panose="020B0604020202020204" pitchFamily="34" charset="0"/>
                <a:cs typeface="Arial" panose="020B0604020202020204" pitchFamily="34" charset="0"/>
              </a:rPr>
              <a:t>New referrals Herefordshire 2023/24</a:t>
            </a:r>
          </a:p>
          <a:p>
            <a:r>
              <a:rPr lang="en-GB" dirty="0">
                <a:latin typeface="Arial" panose="020B0604020202020204" pitchFamily="34" charset="0"/>
                <a:cs typeface="Arial" panose="020B0604020202020204" pitchFamily="34" charset="0"/>
              </a:rPr>
              <a:t>268 referrals for advocacy</a:t>
            </a:r>
          </a:p>
          <a:p>
            <a:r>
              <a:rPr lang="en-GB" dirty="0">
                <a:latin typeface="Arial" panose="020B0604020202020204" pitchFamily="34" charset="0"/>
                <a:cs typeface="Arial" panose="020B0604020202020204" pitchFamily="34" charset="0"/>
              </a:rPr>
              <a:t>254 referrals for counselling</a:t>
            </a:r>
          </a:p>
          <a:p>
            <a:r>
              <a:rPr lang="en-GB" dirty="0">
                <a:latin typeface="Arial" panose="020B0604020202020204" pitchFamily="34" charset="0"/>
                <a:cs typeface="Arial" panose="020B0604020202020204" pitchFamily="34" charset="0"/>
              </a:rPr>
              <a:t>63 referrals for early intervention &amp; prevention work</a:t>
            </a:r>
          </a:p>
          <a:p>
            <a:r>
              <a:rPr lang="en-GB" dirty="0">
                <a:latin typeface="Arial" panose="020B0604020202020204" pitchFamily="34" charset="0"/>
                <a:cs typeface="Arial" panose="020B0604020202020204" pitchFamily="34" charset="0"/>
              </a:rPr>
              <a:t>12 referrals for the Pathfinder project.</a:t>
            </a:r>
          </a:p>
          <a:p>
            <a:r>
              <a:rPr lang="en-GB" dirty="0">
                <a:latin typeface="Arial" panose="020B0604020202020204" pitchFamily="34" charset="0"/>
                <a:cs typeface="Arial" panose="020B0604020202020204" pitchFamily="34" charset="0"/>
              </a:rPr>
              <a:t>597 </a:t>
            </a:r>
          </a:p>
        </p:txBody>
      </p:sp>
      <p:pic>
        <p:nvPicPr>
          <p:cNvPr id="9" name="Picture 8">
            <a:extLst>
              <a:ext uri="{FF2B5EF4-FFF2-40B4-BE49-F238E27FC236}">
                <a16:creationId xmlns:a16="http://schemas.microsoft.com/office/drawing/2014/main" id="{F4607315-F598-0DEB-530F-FBEE42B5BDB8}"/>
              </a:ext>
            </a:extLst>
          </p:cNvPr>
          <p:cNvPicPr>
            <a:picLocks noChangeAspect="1"/>
          </p:cNvPicPr>
          <p:nvPr/>
        </p:nvPicPr>
        <p:blipFill>
          <a:blip r:embed="rId3"/>
          <a:stretch>
            <a:fillRect/>
          </a:stretch>
        </p:blipFill>
        <p:spPr>
          <a:xfrm>
            <a:off x="6723136" y="3829643"/>
            <a:ext cx="4858428" cy="2876951"/>
          </a:xfrm>
          <a:prstGeom prst="rect">
            <a:avLst/>
          </a:prstGeom>
        </p:spPr>
      </p:pic>
    </p:spTree>
    <p:extLst>
      <p:ext uri="{BB962C8B-B14F-4D97-AF65-F5344CB8AC3E}">
        <p14:creationId xmlns:p14="http://schemas.microsoft.com/office/powerpoint/2010/main" val="3606304597"/>
      </p:ext>
    </p:extLst>
  </p:cSld>
  <p:clrMapOvr>
    <a:masterClrMapping/>
  </p:clrMapOvr>
  <p:transition spd="slow" advClick="0" advTm="2000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Impact on health </a:t>
            </a:r>
          </a:p>
        </p:txBody>
      </p:sp>
      <p:sp>
        <p:nvSpPr>
          <p:cNvPr id="3" name="Content Placeholder 2"/>
          <p:cNvSpPr>
            <a:spLocks noGrp="1"/>
          </p:cNvSpPr>
          <p:nvPr>
            <p:ph sz="half" idx="1"/>
          </p:nvPr>
        </p:nvSpPr>
        <p:spPr>
          <a:xfrm>
            <a:off x="287337" y="1825625"/>
            <a:ext cx="11607547" cy="4200421"/>
          </a:xfrm>
        </p:spPr>
        <p:txBody>
          <a:bodyPr>
            <a:normAutofit fontScale="77500" lnSpcReduction="20000"/>
          </a:bodyPr>
          <a:lstStyle/>
          <a:p>
            <a:r>
              <a:rPr lang="en-GB" dirty="0"/>
              <a:t>Sexual violence crimes have devastating effects that are often lifelong and present in different ways, at different times, for different individuals. The Home Office has identified the following prominent impacts (HO, 2022): </a:t>
            </a:r>
          </a:p>
          <a:p>
            <a:r>
              <a:rPr lang="en-GB" b="1" dirty="0"/>
              <a:t>Detrimental effects on mental health </a:t>
            </a:r>
            <a:r>
              <a:rPr lang="en-GB" dirty="0"/>
              <a:t>– Anger, frustration, decreased self-esteem, depression, anxiety, post-traumatic stress disorder and a loss of identity. </a:t>
            </a:r>
          </a:p>
          <a:p>
            <a:r>
              <a:rPr lang="en-GB" b="1" dirty="0"/>
              <a:t>Physical harm </a:t>
            </a:r>
            <a:r>
              <a:rPr lang="en-GB" dirty="0"/>
              <a:t>- Evidence suggests that women and girls who have been victims of these crimes engage in poorer health behaviours, including smoking, substance misuse and poor diet. FGM can result in long-term physical health complications. </a:t>
            </a:r>
          </a:p>
          <a:p>
            <a:r>
              <a:rPr lang="en-GB" b="1" dirty="0"/>
              <a:t>Negative impacts on education, employment and finances </a:t>
            </a:r>
            <a:r>
              <a:rPr lang="en-GB" dirty="0"/>
              <a:t>– There may be impacts on victim and survivors’ educational attainment, employment and income prospects due to being absent from school or work or being unable to find and keep employment. </a:t>
            </a:r>
          </a:p>
          <a:p>
            <a:r>
              <a:rPr lang="en-GB" b="1" dirty="0"/>
              <a:t>Making women feel less safe - </a:t>
            </a:r>
            <a:r>
              <a:rPr lang="en-GB" dirty="0"/>
              <a:t>The most recent statistics show that only 24% of women felt very safe walking alone after dark, in comparison to 46% of men (ONS, 2020a). </a:t>
            </a:r>
          </a:p>
          <a:p>
            <a:pPr marL="0" indent="0">
              <a:buNone/>
            </a:pPr>
            <a:endParaRPr lang="en-GB" dirty="0"/>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39056643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National &amp; Herefordshire </a:t>
            </a:r>
          </a:p>
        </p:txBody>
      </p:sp>
      <p:sp>
        <p:nvSpPr>
          <p:cNvPr id="3" name="Content Placeholder 2"/>
          <p:cNvSpPr>
            <a:spLocks noGrp="1"/>
          </p:cNvSpPr>
          <p:nvPr>
            <p:ph idx="1"/>
          </p:nvPr>
        </p:nvSpPr>
        <p:spPr>
          <a:xfrm>
            <a:off x="287336" y="1368425"/>
            <a:ext cx="11520000" cy="4206063"/>
          </a:xfrm>
        </p:spPr>
        <p:txBody>
          <a:bodyPr>
            <a:noAutofit/>
          </a:bodyPr>
          <a:lstStyle/>
          <a:p>
            <a:endParaRPr lang="en-GB" sz="1600" dirty="0"/>
          </a:p>
          <a:p>
            <a:r>
              <a:rPr lang="en-GB" sz="1600" dirty="0"/>
              <a:t>Reported sexual violence offences have increased post COVID-19 compared with pre-pandemic levels (West Mercia Police, 2022). </a:t>
            </a:r>
          </a:p>
          <a:p>
            <a:r>
              <a:rPr lang="en-GB" sz="1600" dirty="0"/>
              <a:t>Sexual violence is a hidden crime that is grossly under-reported. Estimates from the Crime Survey for England and Wales 2022 showed that 2.7% of adults aged 16 to 59 years experienced sexual assault in the last year in England and Wales. This would equate to an estimate of </a:t>
            </a:r>
            <a:r>
              <a:rPr lang="en-GB" sz="1600" b="1" dirty="0"/>
              <a:t>5,049 sexual violence offences </a:t>
            </a:r>
            <a:r>
              <a:rPr lang="en-GB" sz="1600" dirty="0"/>
              <a:t>against adults aged 16 to 59 years in Herefordshire </a:t>
            </a:r>
            <a:r>
              <a:rPr lang="en-GB" sz="1600" b="1" dirty="0"/>
              <a:t>during a one year period</a:t>
            </a:r>
            <a:r>
              <a:rPr lang="en-GB" sz="1600" dirty="0"/>
              <a:t>. However, </a:t>
            </a:r>
            <a:r>
              <a:rPr lang="en-GB" sz="1600" b="1" dirty="0"/>
              <a:t>only 1105 offences </a:t>
            </a:r>
            <a:r>
              <a:rPr lang="en-GB" sz="1600" dirty="0"/>
              <a:t>were actually reported for all ages </a:t>
            </a:r>
            <a:r>
              <a:rPr lang="en-GB" sz="1600" b="1" dirty="0"/>
              <a:t>over a three year period </a:t>
            </a:r>
            <a:r>
              <a:rPr lang="en-GB" sz="1600" dirty="0"/>
              <a:t>(April 2019-March 2022). </a:t>
            </a:r>
          </a:p>
          <a:p>
            <a:r>
              <a:rPr lang="en-GB" sz="1600" dirty="0"/>
              <a:t>Sexual violence disproportionately affects women and girls. Approximately 1 in 20 men (5.7%) have experienced sexual assault (including attempts) since age 16, compared to more than 1 in 4 women (27%) (ONS, 2021a). </a:t>
            </a:r>
          </a:p>
          <a:p>
            <a:r>
              <a:rPr lang="en-GB" sz="1600" dirty="0"/>
              <a:t>Nationally, perpetrators are overwhelmingly male - 98% of people who report sexual violence say that the perpetrator was male (ONS, 2021a). </a:t>
            </a:r>
          </a:p>
          <a:p>
            <a:r>
              <a:rPr lang="en-GB" sz="1600" dirty="0"/>
              <a:t>Perpetrators of reported offences are frequently not brought to justice. In 2019, 55,259 rapes were recorded nationally, but only 702 convictions were made (ONS, 2021a). </a:t>
            </a:r>
          </a:p>
          <a:p>
            <a:r>
              <a:rPr lang="en-GB" sz="1600" dirty="0"/>
              <a:t>Advocacy and therapeutic interventions can have positive effects on victims’ and survivors’ well-being and engagement with the criminal justice system. However, awareness of available services is variable amongst victims and survivors and the wider system. Commissioned services themselves have capacity restrictions due to budgetary constraint. </a:t>
            </a:r>
          </a:p>
        </p:txBody>
      </p:sp>
    </p:spTree>
    <p:extLst>
      <p:ext uri="{BB962C8B-B14F-4D97-AF65-F5344CB8AC3E}">
        <p14:creationId xmlns:p14="http://schemas.microsoft.com/office/powerpoint/2010/main" val="38300620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Herefordshire </a:t>
            </a:r>
            <a:endParaRPr lang="en-GB" dirty="0"/>
          </a:p>
        </p:txBody>
      </p:sp>
      <p:sp>
        <p:nvSpPr>
          <p:cNvPr id="3" name="Content Placeholder 2"/>
          <p:cNvSpPr>
            <a:spLocks noGrp="1"/>
          </p:cNvSpPr>
          <p:nvPr>
            <p:ph sz="half" idx="1"/>
          </p:nvPr>
        </p:nvSpPr>
        <p:spPr>
          <a:xfrm>
            <a:off x="433334" y="5654660"/>
            <a:ext cx="10654727" cy="631953"/>
          </a:xfrm>
        </p:spPr>
        <p:txBody>
          <a:bodyPr>
            <a:noAutofit/>
          </a:bodyPr>
          <a:lstStyle/>
          <a:p>
            <a:pPr marL="0" indent="0">
              <a:buNone/>
            </a:pPr>
            <a:r>
              <a:rPr lang="en-GB" sz="1600" dirty="0"/>
              <a:t>Violence and sexual offences in Herefordshire compared with similar areas (source: Police.uk) March 22</a:t>
            </a:r>
          </a:p>
        </p:txBody>
      </p:sp>
      <p:pic>
        <p:nvPicPr>
          <p:cNvPr id="5" name="Picture 4"/>
          <p:cNvPicPr>
            <a:picLocks noChangeAspect="1"/>
          </p:cNvPicPr>
          <p:nvPr/>
        </p:nvPicPr>
        <p:blipFill>
          <a:blip r:embed="rId3"/>
          <a:stretch>
            <a:fillRect/>
          </a:stretch>
        </p:blipFill>
        <p:spPr>
          <a:xfrm>
            <a:off x="507634" y="1690688"/>
            <a:ext cx="5662649" cy="3741515"/>
          </a:xfrm>
          <a:prstGeom prst="rect">
            <a:avLst/>
          </a:prstGeom>
        </p:spPr>
      </p:pic>
      <p:sp>
        <p:nvSpPr>
          <p:cNvPr id="6" name="Rectangle 5"/>
          <p:cNvSpPr/>
          <p:nvPr/>
        </p:nvSpPr>
        <p:spPr>
          <a:xfrm>
            <a:off x="6262491" y="1690688"/>
            <a:ext cx="6096000" cy="3323987"/>
          </a:xfrm>
          <a:prstGeom prst="rect">
            <a:avLst/>
          </a:prstGeom>
        </p:spPr>
        <p:txBody>
          <a:bodyPr>
            <a:spAutoFit/>
          </a:bodyPr>
          <a:lstStyle/>
          <a:p>
            <a:r>
              <a:rPr lang="en-GB" dirty="0">
                <a:solidFill>
                  <a:srgbClr val="000000"/>
                </a:solidFill>
                <a:latin typeface="Calibri" panose="020F0502020204030204" pitchFamily="34" charset="0"/>
              </a:rPr>
              <a:t>The </a:t>
            </a:r>
            <a:r>
              <a:rPr lang="en-GB" b="1" dirty="0">
                <a:solidFill>
                  <a:srgbClr val="000000"/>
                </a:solidFill>
                <a:latin typeface="Calibri" panose="020F0502020204030204" pitchFamily="34" charset="0"/>
              </a:rPr>
              <a:t>Violence Against Women and Girls: Problem Profile Herefordshire </a:t>
            </a:r>
            <a:r>
              <a:rPr lang="en-GB" dirty="0">
                <a:solidFill>
                  <a:srgbClr val="000000"/>
                </a:solidFill>
                <a:latin typeface="Calibri" panose="020F0502020204030204" pitchFamily="34" charset="0"/>
              </a:rPr>
              <a:t>(West Mercia Police, 2022) presents the picture of VAWG across the four spaces of: </a:t>
            </a:r>
            <a:r>
              <a:rPr lang="en-GB" b="1" dirty="0">
                <a:solidFill>
                  <a:srgbClr val="000000"/>
                </a:solidFill>
                <a:latin typeface="Calibri" panose="020F0502020204030204" pitchFamily="34" charset="0"/>
              </a:rPr>
              <a:t>private, public, online and education </a:t>
            </a:r>
            <a:r>
              <a:rPr lang="en-GB" dirty="0">
                <a:solidFill>
                  <a:srgbClr val="000000"/>
                </a:solidFill>
                <a:latin typeface="Calibri" panose="020F0502020204030204" pitchFamily="34" charset="0"/>
              </a:rPr>
              <a:t>between 01 April 2019 and 31 March 2022. It reports that: </a:t>
            </a:r>
          </a:p>
          <a:p>
            <a:r>
              <a:rPr lang="en-GB" sz="1600" dirty="0">
                <a:solidFill>
                  <a:srgbClr val="000000"/>
                </a:solidFill>
                <a:latin typeface="Arial" panose="020B0604020202020204" pitchFamily="34" charset="0"/>
              </a:rPr>
              <a:t>• </a:t>
            </a:r>
            <a:r>
              <a:rPr lang="en-GB" sz="1600" dirty="0">
                <a:solidFill>
                  <a:srgbClr val="000000"/>
                </a:solidFill>
                <a:latin typeface="Calibri" panose="020F0502020204030204" pitchFamily="34" charset="0"/>
              </a:rPr>
              <a:t>1 in 5 of all offences were VAWG</a:t>
            </a:r>
            <a:endParaRPr lang="en-GB" sz="1600" dirty="0">
              <a:latin typeface="Arial" panose="020B0604020202020204" pitchFamily="34" charset="0"/>
            </a:endParaRPr>
          </a:p>
          <a:p>
            <a:r>
              <a:rPr lang="en-GB" sz="1600" dirty="0">
                <a:latin typeface="Arial" panose="020B0604020202020204" pitchFamily="34" charset="0"/>
              </a:rPr>
              <a:t>• </a:t>
            </a:r>
            <a:r>
              <a:rPr lang="en-GB" sz="1600" dirty="0">
                <a:latin typeface="Calibri" panose="020F0502020204030204" pitchFamily="34" charset="0"/>
              </a:rPr>
              <a:t>Within all spaces, there has been a </a:t>
            </a:r>
            <a:r>
              <a:rPr lang="en-GB" sz="1600" b="1" dirty="0">
                <a:latin typeface="Calibri" panose="020F0502020204030204" pitchFamily="34" charset="0"/>
              </a:rPr>
              <a:t>substantial overall increase in offences post COVID-19 in comparison to pre-pandemic levels</a:t>
            </a:r>
            <a:r>
              <a:rPr lang="en-GB" sz="1600" dirty="0">
                <a:latin typeface="Calibri" panose="020F0502020204030204" pitchFamily="34" charset="0"/>
              </a:rPr>
              <a:t>. </a:t>
            </a:r>
          </a:p>
          <a:p>
            <a:r>
              <a:rPr lang="en-GB" sz="1600" dirty="0">
                <a:latin typeface="Arial" panose="020B0604020202020204" pitchFamily="34" charset="0"/>
              </a:rPr>
              <a:t>• </a:t>
            </a:r>
            <a:r>
              <a:rPr lang="en-GB" sz="1600" dirty="0">
                <a:latin typeface="Calibri" panose="020F0502020204030204" pitchFamily="34" charset="0"/>
              </a:rPr>
              <a:t>69% of VAWG offences were recorded as occurring in a private space. This was followed by public locations at 21%. </a:t>
            </a:r>
          </a:p>
          <a:p>
            <a:r>
              <a:rPr lang="en-GB" sz="1600" dirty="0">
                <a:latin typeface="Arial" panose="020B0604020202020204" pitchFamily="34" charset="0"/>
              </a:rPr>
              <a:t>• </a:t>
            </a:r>
            <a:r>
              <a:rPr lang="en-GB" sz="1600" b="1" dirty="0">
                <a:latin typeface="Calibri" panose="020F0502020204030204" pitchFamily="34" charset="0"/>
              </a:rPr>
              <a:t>1105 </a:t>
            </a:r>
            <a:r>
              <a:rPr lang="en-GB" sz="1600" dirty="0">
                <a:latin typeface="Calibri" panose="020F0502020204030204" pitchFamily="34" charset="0"/>
              </a:rPr>
              <a:t>(17%) of VAWG offences between 01 April 2019 and 31 March 2022 were of a </a:t>
            </a:r>
            <a:r>
              <a:rPr lang="en-GB" sz="1600" b="1" dirty="0">
                <a:latin typeface="Calibri" panose="020F0502020204030204" pitchFamily="34" charset="0"/>
              </a:rPr>
              <a:t>sexual nature</a:t>
            </a:r>
            <a:r>
              <a:rPr lang="en-GB" sz="1600" dirty="0">
                <a:latin typeface="Calibri" panose="020F0502020204030204" pitchFamily="34" charset="0"/>
              </a:rPr>
              <a:t>. </a:t>
            </a:r>
          </a:p>
        </p:txBody>
      </p:sp>
    </p:spTree>
    <p:extLst>
      <p:ext uri="{BB962C8B-B14F-4D97-AF65-F5344CB8AC3E}">
        <p14:creationId xmlns:p14="http://schemas.microsoft.com/office/powerpoint/2010/main" val="37162010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a:t>
            </a:r>
          </a:p>
        </p:txBody>
      </p:sp>
      <p:sp>
        <p:nvSpPr>
          <p:cNvPr id="3" name="Content Placeholder 2"/>
          <p:cNvSpPr>
            <a:spLocks noGrp="1"/>
          </p:cNvSpPr>
          <p:nvPr>
            <p:ph idx="1"/>
          </p:nvPr>
        </p:nvSpPr>
        <p:spPr/>
        <p:txBody>
          <a:bodyPr/>
          <a:lstStyle/>
          <a:p>
            <a:r>
              <a:rPr lang="en-US" dirty="0"/>
              <a:t>DA act 2021- </a:t>
            </a:r>
            <a:r>
              <a:rPr lang="en-GB" dirty="0"/>
              <a:t>It is intended to increase awareness and inform the response to domestic abuse. It also conveys standards and promotes best practice.</a:t>
            </a:r>
          </a:p>
          <a:p>
            <a:endParaRPr lang="en-GB" dirty="0"/>
          </a:p>
          <a:p>
            <a:r>
              <a:rPr lang="en-GB" dirty="0"/>
              <a:t>A statutory definition of domestic abuse will help to do this, emphasising that domestic abuse is not just physical or sexual violence, but can also be emotional, coercive or controlling, and economic abuse</a:t>
            </a:r>
            <a:r>
              <a:rPr lang="en-US" dirty="0"/>
              <a:t> </a:t>
            </a:r>
          </a:p>
        </p:txBody>
      </p:sp>
    </p:spTree>
    <p:extLst>
      <p:ext uri="{BB962C8B-B14F-4D97-AF65-F5344CB8AC3E}">
        <p14:creationId xmlns:p14="http://schemas.microsoft.com/office/powerpoint/2010/main" val="5668636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Our Strategy </a:t>
            </a:r>
          </a:p>
        </p:txBody>
      </p:sp>
      <p:sp>
        <p:nvSpPr>
          <p:cNvPr id="3" name="Content Placeholder 2"/>
          <p:cNvSpPr>
            <a:spLocks noGrp="1"/>
          </p:cNvSpPr>
          <p:nvPr>
            <p:ph sz="half" idx="1"/>
          </p:nvPr>
        </p:nvSpPr>
        <p:spPr/>
        <p:txBody>
          <a:bodyPr/>
          <a:lstStyle/>
          <a:p>
            <a:r>
              <a:rPr lang="en-GB" dirty="0"/>
              <a:t>Our vision is for a County where everyone lives free of the fear, threat, or experience of sexual violence. Our strategy focuses on three priority areas: </a:t>
            </a:r>
            <a:r>
              <a:rPr lang="en-GB" b="1" dirty="0"/>
              <a:t>prioritising prevention, supporting victims and survivors </a:t>
            </a:r>
            <a:r>
              <a:rPr lang="en-GB" dirty="0"/>
              <a:t>and </a:t>
            </a:r>
            <a:r>
              <a:rPr lang="en-GB" b="1" dirty="0"/>
              <a:t>pursuing perpetrators. </a:t>
            </a:r>
            <a:endParaRPr lang="en-GB" dirty="0"/>
          </a:p>
          <a:p>
            <a:endParaRPr lang="en-GB" dirty="0"/>
          </a:p>
        </p:txBody>
      </p:sp>
      <p:pic>
        <p:nvPicPr>
          <p:cNvPr id="5" name="Picture 4"/>
          <p:cNvPicPr>
            <a:picLocks noChangeAspect="1"/>
          </p:cNvPicPr>
          <p:nvPr/>
        </p:nvPicPr>
        <p:blipFill>
          <a:blip r:embed="rId3"/>
          <a:stretch>
            <a:fillRect/>
          </a:stretch>
        </p:blipFill>
        <p:spPr>
          <a:xfrm>
            <a:off x="6355533" y="1825625"/>
            <a:ext cx="4875479" cy="2288601"/>
          </a:xfrm>
          <a:prstGeom prst="rect">
            <a:avLst/>
          </a:prstGeom>
        </p:spPr>
      </p:pic>
    </p:spTree>
    <p:extLst>
      <p:ext uri="{BB962C8B-B14F-4D97-AF65-F5344CB8AC3E}">
        <p14:creationId xmlns:p14="http://schemas.microsoft.com/office/powerpoint/2010/main" val="21772346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3536275" y="161082"/>
            <a:ext cx="5132689" cy="3450413"/>
          </a:xfrm>
          <a:prstGeom prst="rect">
            <a:avLst/>
          </a:prstGeom>
        </p:spPr>
      </p:pic>
      <p:sp>
        <p:nvSpPr>
          <p:cNvPr id="2" name="Title 1"/>
          <p:cNvSpPr>
            <a:spLocks noGrp="1"/>
          </p:cNvSpPr>
          <p:nvPr>
            <p:ph type="title"/>
          </p:nvPr>
        </p:nvSpPr>
        <p:spPr>
          <a:xfrm>
            <a:off x="287336" y="-297657"/>
            <a:ext cx="11519999" cy="1325563"/>
          </a:xfrm>
        </p:spPr>
        <p:txBody>
          <a:bodyPr/>
          <a:lstStyle/>
          <a:p>
            <a:r>
              <a:rPr lang="en-GB" dirty="0"/>
              <a:t>Our Strategy </a:t>
            </a:r>
          </a:p>
        </p:txBody>
      </p:sp>
      <p:pic>
        <p:nvPicPr>
          <p:cNvPr id="5" name="Picture 4"/>
          <p:cNvPicPr>
            <a:picLocks noChangeAspect="1"/>
          </p:cNvPicPr>
          <p:nvPr/>
        </p:nvPicPr>
        <p:blipFill>
          <a:blip r:embed="rId4"/>
          <a:stretch>
            <a:fillRect/>
          </a:stretch>
        </p:blipFill>
        <p:spPr>
          <a:xfrm>
            <a:off x="69256" y="3384997"/>
            <a:ext cx="4917682" cy="3305875"/>
          </a:xfrm>
          <a:prstGeom prst="rect">
            <a:avLst/>
          </a:prstGeom>
        </p:spPr>
      </p:pic>
      <p:pic>
        <p:nvPicPr>
          <p:cNvPr id="7" name="Picture 6"/>
          <p:cNvPicPr>
            <a:picLocks noChangeAspect="1"/>
          </p:cNvPicPr>
          <p:nvPr/>
        </p:nvPicPr>
        <p:blipFill>
          <a:blip r:embed="rId5"/>
          <a:stretch>
            <a:fillRect/>
          </a:stretch>
        </p:blipFill>
        <p:spPr>
          <a:xfrm>
            <a:off x="7076995" y="3465067"/>
            <a:ext cx="5115004" cy="3488983"/>
          </a:xfrm>
          <a:prstGeom prst="rect">
            <a:avLst/>
          </a:prstGeom>
        </p:spPr>
      </p:pic>
    </p:spTree>
    <p:extLst>
      <p:ext uri="{BB962C8B-B14F-4D97-AF65-F5344CB8AC3E}">
        <p14:creationId xmlns:p14="http://schemas.microsoft.com/office/powerpoint/2010/main" val="29864924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Action Plan</a:t>
            </a:r>
          </a:p>
        </p:txBody>
      </p:sp>
      <p:sp>
        <p:nvSpPr>
          <p:cNvPr id="3" name="Content Placeholder 2"/>
          <p:cNvSpPr>
            <a:spLocks noGrp="1"/>
          </p:cNvSpPr>
          <p:nvPr>
            <p:ph sz="half" idx="1"/>
          </p:nvPr>
        </p:nvSpPr>
        <p:spPr/>
        <p:txBody>
          <a:bodyPr/>
          <a:lstStyle/>
          <a:p>
            <a:r>
              <a:rPr lang="en-GB" dirty="0"/>
              <a:t>Our action plan is focussed on our three priority areas: </a:t>
            </a:r>
            <a:r>
              <a:rPr lang="en-GB" b="1" dirty="0"/>
              <a:t>Prioritising prevention, supporting victims and survivors </a:t>
            </a:r>
            <a:r>
              <a:rPr lang="en-GB" dirty="0"/>
              <a:t>and </a:t>
            </a:r>
            <a:r>
              <a:rPr lang="en-GB" b="1" dirty="0"/>
              <a:t>pursuing perpetrators</a:t>
            </a:r>
            <a:r>
              <a:rPr lang="en-GB" dirty="0"/>
              <a:t>. </a:t>
            </a:r>
          </a:p>
          <a:p>
            <a:r>
              <a:rPr lang="en-GB" dirty="0"/>
              <a:t>Min data set &amp; </a:t>
            </a:r>
            <a:r>
              <a:rPr lang="en-GB" dirty="0" err="1"/>
              <a:t>comms</a:t>
            </a:r>
            <a:r>
              <a:rPr lang="en-GB" dirty="0"/>
              <a:t> plan </a:t>
            </a:r>
          </a:p>
        </p:txBody>
      </p:sp>
      <p:pic>
        <p:nvPicPr>
          <p:cNvPr id="5" name="Content Placeholder 4"/>
          <p:cNvPicPr>
            <a:picLocks noGrp="1" noChangeAspect="1"/>
          </p:cNvPicPr>
          <p:nvPr>
            <p:ph sz="half" idx="2"/>
          </p:nvPr>
        </p:nvPicPr>
        <p:blipFill>
          <a:blip r:embed="rId3"/>
          <a:stretch>
            <a:fillRect/>
          </a:stretch>
        </p:blipFill>
        <p:spPr>
          <a:xfrm rot="683610">
            <a:off x="6297048" y="114627"/>
            <a:ext cx="4813187" cy="3287054"/>
          </a:xfrm>
          <a:prstGeom prst="rect">
            <a:avLst/>
          </a:prstGeom>
        </p:spPr>
      </p:pic>
      <p:pic>
        <p:nvPicPr>
          <p:cNvPr id="6" name="Picture 5"/>
          <p:cNvPicPr>
            <a:picLocks noChangeAspect="1"/>
          </p:cNvPicPr>
          <p:nvPr/>
        </p:nvPicPr>
        <p:blipFill>
          <a:blip r:embed="rId4"/>
          <a:stretch>
            <a:fillRect/>
          </a:stretch>
        </p:blipFill>
        <p:spPr>
          <a:xfrm rot="756865">
            <a:off x="7724852" y="2103987"/>
            <a:ext cx="4064917" cy="2532679"/>
          </a:xfrm>
          <a:prstGeom prst="rect">
            <a:avLst/>
          </a:prstGeom>
        </p:spPr>
      </p:pic>
      <p:pic>
        <p:nvPicPr>
          <p:cNvPr id="7" name="Picture 6"/>
          <p:cNvPicPr>
            <a:picLocks noChangeAspect="1"/>
          </p:cNvPicPr>
          <p:nvPr/>
        </p:nvPicPr>
        <p:blipFill>
          <a:blip r:embed="rId5"/>
          <a:stretch>
            <a:fillRect/>
          </a:stretch>
        </p:blipFill>
        <p:spPr>
          <a:xfrm rot="674489">
            <a:off x="8210775" y="3528110"/>
            <a:ext cx="4118573" cy="2499950"/>
          </a:xfrm>
          <a:prstGeom prst="rect">
            <a:avLst/>
          </a:prstGeom>
        </p:spPr>
      </p:pic>
    </p:spTree>
    <p:extLst>
      <p:ext uri="{BB962C8B-B14F-4D97-AF65-F5344CB8AC3E}">
        <p14:creationId xmlns:p14="http://schemas.microsoft.com/office/powerpoint/2010/main" val="2279490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Experience of chairing group</a:t>
            </a:r>
          </a:p>
        </p:txBody>
      </p:sp>
      <p:sp>
        <p:nvSpPr>
          <p:cNvPr id="3" name="Content Placeholder 2"/>
          <p:cNvSpPr>
            <a:spLocks noGrp="1"/>
          </p:cNvSpPr>
          <p:nvPr>
            <p:ph sz="half" idx="1"/>
          </p:nvPr>
        </p:nvSpPr>
        <p:spPr>
          <a:xfrm>
            <a:off x="402598" y="1602788"/>
            <a:ext cx="8864347" cy="4200421"/>
          </a:xfrm>
        </p:spPr>
        <p:txBody>
          <a:bodyPr>
            <a:normAutofit/>
          </a:bodyPr>
          <a:lstStyle/>
          <a:p>
            <a:r>
              <a:rPr lang="en-GB" dirty="0"/>
              <a:t>Healthy relationships task and finish group </a:t>
            </a:r>
          </a:p>
          <a:p>
            <a:r>
              <a:rPr lang="en-GB" dirty="0"/>
              <a:t>Supporting and aligning work streams with partners </a:t>
            </a:r>
          </a:p>
          <a:p>
            <a:r>
              <a:rPr lang="en-GB" dirty="0"/>
              <a:t>SV awareness training </a:t>
            </a:r>
          </a:p>
          <a:p>
            <a:r>
              <a:rPr lang="en-GB" dirty="0"/>
              <a:t>Passionate and dedication </a:t>
            </a:r>
          </a:p>
          <a:p>
            <a:endParaRPr lang="en-GB" dirty="0"/>
          </a:p>
          <a:p>
            <a:endParaRPr lang="en-GB" dirty="0"/>
          </a:p>
          <a:p>
            <a:r>
              <a:rPr lang="en-GB" dirty="0"/>
              <a:t>Continue working through action plan, using data and </a:t>
            </a:r>
            <a:r>
              <a:rPr lang="en-GB" dirty="0" err="1"/>
              <a:t>comms</a:t>
            </a:r>
            <a:r>
              <a:rPr lang="en-GB" dirty="0"/>
              <a:t> plan to enhance </a:t>
            </a:r>
          </a:p>
          <a:p>
            <a:endParaRPr lang="en-GB" dirty="0"/>
          </a:p>
        </p:txBody>
      </p:sp>
    </p:spTree>
    <p:extLst>
      <p:ext uri="{BB962C8B-B14F-4D97-AF65-F5344CB8AC3E}">
        <p14:creationId xmlns:p14="http://schemas.microsoft.com/office/powerpoint/2010/main" val="31635313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Herefordshire Council 2018">
      <a:dk1>
        <a:srgbClr val="282E2B"/>
      </a:dk1>
      <a:lt1>
        <a:srgbClr val="FFFFFF"/>
      </a:lt1>
      <a:dk2>
        <a:srgbClr val="FFC937"/>
      </a:dk2>
      <a:lt2>
        <a:srgbClr val="FFFFFF"/>
      </a:lt2>
      <a:accent1>
        <a:srgbClr val="FFC937"/>
      </a:accent1>
      <a:accent2>
        <a:srgbClr val="FFFFFF"/>
      </a:accent2>
      <a:accent3>
        <a:srgbClr val="A7216D"/>
      </a:accent3>
      <a:accent4>
        <a:srgbClr val="F16A37"/>
      </a:accent4>
      <a:accent5>
        <a:srgbClr val="282E2B"/>
      </a:accent5>
      <a:accent6>
        <a:srgbClr val="EC2048"/>
      </a:accent6>
      <a:hlink>
        <a:srgbClr val="0099CB"/>
      </a:hlink>
      <a:folHlink>
        <a:srgbClr val="F16A3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widescreen template" id="{309E2F68-04EF-48DD-8D87-E5C86D0B1C5F}" vid="{E7228724-AF4F-4576-9ED6-65C7A9E23CA1}"/>
    </a:ext>
  </a:ext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cument" ma:contentTypeID="0x010100286BEC8C5696D34889BE0A99AA2C9309" ma:contentTypeVersion="1" ma:contentTypeDescription="Create a new document." ma:contentTypeScope="" ma:versionID="94ee2f3588f8a8d6782175473e3dbb01">
  <xsd:schema xmlns:xsd="http://www.w3.org/2001/XMLSchema" xmlns:xs="http://www.w3.org/2001/XMLSchema" xmlns:p="http://schemas.microsoft.com/office/2006/metadata/properties" xmlns:ns2="D87CCC82-C056-4092-9ED9-09B330353CB9" xmlns:ns3="58222f46-cdd5-49dc-9cc8-a6db721e7e08" xmlns:ns4="cb458052-48cf-4613-af83-9df506ae481f" targetNamespace="http://schemas.microsoft.com/office/2006/metadata/properties" ma:root="true" ma:fieldsID="cd981a85bf84669e54acd8f219ed8469" ns2:_="" ns3:_="" ns4:_="">
    <xsd:import namespace="D87CCC82-C056-4092-9ED9-09B330353CB9"/>
    <xsd:import namespace="58222f46-cdd5-49dc-9cc8-a6db721e7e08"/>
    <xsd:import namespace="cb458052-48cf-4613-af83-9df506ae481f"/>
    <xsd:element name="properties">
      <xsd:complexType>
        <xsd:sequence>
          <xsd:element name="documentManagement">
            <xsd:complexType>
              <xsd:all>
                <xsd:element ref="ns2:Template_x0020_name" minOccurs="0"/>
                <xsd:element ref="ns2:URL" minOccurs="0"/>
                <xsd:element ref="ns2:Document_x0020_type" minOccurs="0"/>
                <xsd:element ref="ns3:SharedWithUsers" minOccurs="0"/>
                <xsd:element ref="ns4:_dlc_DocId" minOccurs="0"/>
                <xsd:element ref="ns4:_dlc_DocIdUrl" minOccurs="0"/>
                <xsd:element ref="ns4: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87CCC82-C056-4092-9ED9-09B330353CB9" elementFormDefault="qualified">
    <xsd:import namespace="http://schemas.microsoft.com/office/2006/documentManagement/types"/>
    <xsd:import namespace="http://schemas.microsoft.com/office/infopath/2007/PartnerControls"/>
    <xsd:element name="Template_x0020_name" ma:index="8" nillable="true" ma:displayName="Template name" ma:internalName="Template_x0020_name">
      <xsd:simpleType>
        <xsd:restriction base="dms:Text">
          <xsd:maxLength value="255"/>
        </xsd:restriction>
      </xsd:simpleType>
    </xsd:element>
    <xsd:element name="URL" ma:index="9" nillable="true" ma:displayName="URL" ma:format="Hyperlink" ma:internalName="URL">
      <xsd:complexType>
        <xsd:complexContent>
          <xsd:extension base="dms:URL">
            <xsd:sequence>
              <xsd:element name="Url" type="dms:ValidUrl" minOccurs="0" nillable="true"/>
              <xsd:element name="Description" type="xsd:string" nillable="true"/>
            </xsd:sequence>
          </xsd:extension>
        </xsd:complexContent>
      </xsd:complexType>
    </xsd:element>
    <xsd:element name="Document_x0020_type" ma:index="10" nillable="true" ma:displayName="Document type" ma:internalName="Document_x0020_typ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8222f46-cdd5-49dc-9cc8-a6db721e7e08"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b458052-48cf-4613-af83-9df506ae481f" elementFormDefault="qualified">
    <xsd:import namespace="http://schemas.microsoft.com/office/2006/documentManagement/types"/>
    <xsd:import namespace="http://schemas.microsoft.com/office/infopath/2007/PartnerControls"/>
    <xsd:element name="_dlc_DocId" ma:index="12" nillable="true" ma:displayName="Document ID Value" ma:description="The value of the document ID assigned to this item." ma:internalName="_dlc_DocId" ma:readOnly="true">
      <xsd:simpleType>
        <xsd:restriction base="dms:Text"/>
      </xsd:simpleType>
    </xsd:element>
    <xsd:element name="_dlc_DocIdUrl" ma:index="13"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4"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URL xmlns="D87CCC82-C056-4092-9ED9-09B330353CB9">
      <Url>http://hcintranet.herefordshire.gov.uk/cs/Branding/Powerpoint%20widescreen%20template.potx</Url>
      <Description>Download</Description>
    </URL>
    <Document_x0020_type xmlns="D87CCC82-C056-4092-9ED9-09B330353CB9">PowerPoint</Document_x0020_type>
    <Template_x0020_name xmlns="D87CCC82-C056-4092-9ED9-09B330353CB9">Powerpoint widescreen template</Template_x0020_name>
    <_dlc_DocId xmlns="cb458052-48cf-4613-af83-9df506ae481f">WJY5HXHPQ6FR-508408854-8</_dlc_DocId>
    <_dlc_DocIdUrl xmlns="cb458052-48cf-4613-af83-9df506ae481f">
      <Url>http://hcintranet.herefordshire.gov.uk/cs/_layouts/15/DocIdRedir.aspx?ID=WJY5HXHPQ6FR-508408854-8</Url>
      <Description>WJY5HXHPQ6FR-508408854-8</Description>
    </_dlc_DocIdUrl>
  </documentManagement>
</p:properties>
</file>

<file path=customXml/itemProps1.xml><?xml version="1.0" encoding="utf-8"?>
<ds:datastoreItem xmlns:ds="http://schemas.openxmlformats.org/officeDocument/2006/customXml" ds:itemID="{4B7AC7B9-704B-4CAC-B7F0-EACA31E85AA2}">
  <ds:schemaRefs>
    <ds:schemaRef ds:uri="http://schemas.microsoft.com/sharepoint/v3/contenttype/forms"/>
  </ds:schemaRefs>
</ds:datastoreItem>
</file>

<file path=customXml/itemProps2.xml><?xml version="1.0" encoding="utf-8"?>
<ds:datastoreItem xmlns:ds="http://schemas.openxmlformats.org/officeDocument/2006/customXml" ds:itemID="{C1F1D269-4EE0-4223-818E-761762236FA2}">
  <ds:schemaRefs>
    <ds:schemaRef ds:uri="http://schemas.microsoft.com/sharepoint/events"/>
  </ds:schemaRefs>
</ds:datastoreItem>
</file>

<file path=customXml/itemProps3.xml><?xml version="1.0" encoding="utf-8"?>
<ds:datastoreItem xmlns:ds="http://schemas.openxmlformats.org/officeDocument/2006/customXml" ds:itemID="{E46A6B0F-57CE-4671-8D66-7F3C447EE25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87CCC82-C056-4092-9ED9-09B330353CB9"/>
    <ds:schemaRef ds:uri="58222f46-cdd5-49dc-9cc8-a6db721e7e08"/>
    <ds:schemaRef ds:uri="cb458052-48cf-4613-af83-9df506ae481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5541F4B4-4097-4B84-B3E2-7CFCDE602EF5}">
  <ds:schemaRefs>
    <ds:schemaRef ds:uri="http://schemas.microsoft.com/office/2006/documentManagement/types"/>
    <ds:schemaRef ds:uri="cb458052-48cf-4613-af83-9df506ae481f"/>
    <ds:schemaRef ds:uri="http://purl.org/dc/elements/1.1/"/>
    <ds:schemaRef ds:uri="http://purl.org/dc/terms/"/>
    <ds:schemaRef ds:uri="58222f46-cdd5-49dc-9cc8-a6db721e7e08"/>
    <ds:schemaRef ds:uri="http://schemas.openxmlformats.org/package/2006/metadata/core-properties"/>
    <ds:schemaRef ds:uri="http://www.w3.org/XML/1998/namespace"/>
    <ds:schemaRef ds:uri="D87CCC82-C056-4092-9ED9-09B330353CB9"/>
    <ds:schemaRef ds:uri="http://schemas.microsoft.com/office/infopath/2007/PartnerControls"/>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blank</Template>
  <TotalTime>7518</TotalTime>
  <Words>897</Words>
  <Application>Microsoft Office PowerPoint</Application>
  <PresentationFormat>Widescreen</PresentationFormat>
  <Paragraphs>98</Paragraphs>
  <Slides>14</Slides>
  <Notes>14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14</vt:i4>
      </vt:variant>
    </vt:vector>
  </HeadingPairs>
  <TitlesOfParts>
    <vt:vector size="22" baseType="lpstr">
      <vt:lpstr>Arial</vt:lpstr>
      <vt:lpstr>Calibri</vt:lpstr>
      <vt:lpstr>Calibri Light</vt:lpstr>
      <vt:lpstr>Lato</vt:lpstr>
      <vt:lpstr>Tahoma</vt:lpstr>
      <vt:lpstr>Times New Roman</vt:lpstr>
      <vt:lpstr>Office Theme</vt:lpstr>
      <vt:lpstr>3_Office Theme</vt:lpstr>
      <vt:lpstr>PowerPoint Presentation</vt:lpstr>
      <vt:lpstr>Impact on health </vt:lpstr>
      <vt:lpstr>National &amp; Herefordshire </vt:lpstr>
      <vt:lpstr>Herefordshire </vt:lpstr>
      <vt:lpstr>Background</vt:lpstr>
      <vt:lpstr>Our Strategy </vt:lpstr>
      <vt:lpstr>Our Strategy </vt:lpstr>
      <vt:lpstr>Action Plan</vt:lpstr>
      <vt:lpstr>Experience of chairing group</vt:lpstr>
      <vt:lpstr>Why we need a Strategy and a Response</vt:lpstr>
      <vt:lpstr>PowerPoint Presentation</vt:lpstr>
      <vt:lpstr>PowerPoint Presentation</vt:lpstr>
      <vt:lpstr>Case Study - Beth</vt:lpstr>
      <vt:lpstr>A response is needed</vt:lpstr>
    </vt:vector>
  </TitlesOfParts>
  <Company>Hoople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Aujla, Harpal</dc:creator>
  <cp:lastModifiedBy>Kemp, Anne-Marie</cp:lastModifiedBy>
  <cp:revision>80</cp:revision>
  <dcterms:created xsi:type="dcterms:W3CDTF">2024-10-16T09:31:43Z</dcterms:created>
  <dcterms:modified xsi:type="dcterms:W3CDTF">2024-10-25T12:44:17Z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800</vt:r8>
  </property>
  <property fmtid="{D5CDD505-2E9C-101B-9397-08002B2CF9AE}" pid="3" name="FileDirRef">
    <vt:lpwstr>sites/council/communications/Branding</vt:lpwstr>
  </property>
  <property fmtid="{D5CDD505-2E9C-101B-9397-08002B2CF9AE}" pid="4" name="Year">
    <vt:lpwstr/>
  </property>
  <property fmtid="{D5CDD505-2E9C-101B-9397-08002B2CF9AE}" pid="5" name="ContentTypeId">
    <vt:lpwstr>0x010100286BEC8C5696D34889BE0A99AA2C9309</vt:lpwstr>
  </property>
  <property fmtid="{D5CDD505-2E9C-101B-9397-08002B2CF9AE}" pid="6" name="FileLeafRef">
    <vt:lpwstr>Powerpoint widescreen template.potx</vt:lpwstr>
  </property>
  <property fmtid="{D5CDD505-2E9C-101B-9397-08002B2CF9AE}" pid="7" name="Publication:">
    <vt:lpwstr/>
  </property>
  <property fmtid="{D5CDD505-2E9C-101B-9397-08002B2CF9AE}" pid="8" name="FSObjType">
    <vt:lpwstr>0</vt:lpwstr>
  </property>
  <property fmtid="{D5CDD505-2E9C-101B-9397-08002B2CF9AE}" pid="9" name="_dlc_DocIdItemGuid">
    <vt:lpwstr>abaf07d1-f99e-40bb-9a85-9c8cf93911c7</vt:lpwstr>
  </property>
  <property fmtid="{D5CDD505-2E9C-101B-9397-08002B2CF9AE}" pid="10" name="Division">
    <vt:lpwstr>299;#Design|c65c5619-539f-4304-904b-2cbcb750c49f</vt:lpwstr>
  </property>
</Properties>
</file>