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5"/>
  </p:sldMasterIdLst>
  <p:notesMasterIdLst>
    <p:notesMasterId r:id="rId20"/>
  </p:notesMasterIdLst>
  <p:sldIdLst>
    <p:sldId id="261" r:id="rId6"/>
    <p:sldId id="263" r:id="rId7"/>
    <p:sldId id="264" r:id="rId8"/>
    <p:sldId id="265" r:id="rId9"/>
    <p:sldId id="268" r:id="rId10"/>
    <p:sldId id="269" r:id="rId11"/>
    <p:sldId id="270" r:id="rId12"/>
    <p:sldId id="266" r:id="rId13"/>
    <p:sldId id="271" r:id="rId14"/>
    <p:sldId id="280" r:id="rId15"/>
    <p:sldId id="281" r:id="rId16"/>
    <p:sldId id="282" r:id="rId17"/>
    <p:sldId id="287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9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657C2-810A-437E-8CE0-24575F2DBFF1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D12C8-1647-4606-9F8C-568222C86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7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4C0B-EF5D-3A4A-B571-6D83647071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8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7" y="1825625"/>
            <a:ext cx="5732463" cy="4200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5136" cy="4200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50B3-4F03-431A-9D8F-716F1C2D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2B3E-D0E2-4B90-B382-526D3557F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9F8AD-7C11-4286-BCE3-1CD25499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4DE-3472-4070-9551-1CFD0EA4DBE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2CA2-1631-491C-BBFB-DCB6AEDA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7D796-DF05-4BAB-8E17-2E359B8B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1DE3-9EA9-4F4E-AC4D-0E26EBAC7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0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bg>
      <p:bgPr>
        <a:solidFill>
          <a:srgbClr val="FFC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8268" y="543925"/>
            <a:ext cx="10363200" cy="14700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rgbClr val="54565A"/>
                </a:solidFill>
                <a:latin typeface="Gotham Rounded"/>
                <a:cs typeface="Gotham Rounded Ligh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48268" y="2337835"/>
            <a:ext cx="8534400" cy="17526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667">
                <a:solidFill>
                  <a:srgbClr val="54565A"/>
                </a:solidFill>
                <a:latin typeface="Gotham Rounded Boo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7503" y="6236876"/>
            <a:ext cx="1253067" cy="2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8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8268" y="543925"/>
            <a:ext cx="10363200" cy="14700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Gotham Rounded"/>
                <a:cs typeface="Gotham Rounded Ligh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48268" y="2337835"/>
            <a:ext cx="8534400" cy="17526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667">
                <a:solidFill>
                  <a:schemeClr val="bg1"/>
                </a:solidFill>
                <a:latin typeface="Gotham Rounded Boo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7503" y="6236876"/>
            <a:ext cx="1253067" cy="2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E6EF-5FFD-4BC6-8E65-9281687E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7DA1D-B774-45D6-9CEC-C3BC09CD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4DE-3472-4070-9551-1CFD0EA4DBE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CBA20-0BB4-4EB2-B7C5-EBB2E28E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524A3-DA36-41D6-9018-86574E9C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1DE3-9EA9-4F4E-AC4D-0E26EBAC7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6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337" y="365125"/>
            <a:ext cx="11519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7" y="1825625"/>
            <a:ext cx="11520000" cy="420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32" y="6283139"/>
            <a:ext cx="2711646" cy="37822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7337" y="6031688"/>
            <a:ext cx="11520000" cy="144000"/>
          </a:xfrm>
          <a:prstGeom prst="rect">
            <a:avLst/>
          </a:prstGeom>
          <a:solidFill>
            <a:srgbClr val="FFC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4" y="6338502"/>
            <a:ext cx="2031841" cy="3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0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rs.org/campaigning-for-change/no-wrong-doors-for-young-carers-a-review-and-refresh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efordshire.gov.uk/social-care-support/carers/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hn.burgess3@herefordshire.gov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Herefordshire All Age Carers Strategy 2024-29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19" y="1825626"/>
            <a:ext cx="2725472" cy="38517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2643" y="1825625"/>
            <a:ext cx="6094693" cy="4200421"/>
          </a:xfrm>
        </p:spPr>
        <p:txBody>
          <a:bodyPr/>
          <a:lstStyle/>
          <a:p>
            <a:r>
              <a:rPr lang="en-GB" dirty="0"/>
              <a:t>Approved by HC Cabinet on 18</a:t>
            </a:r>
            <a:r>
              <a:rPr lang="en-GB" baseline="30000" dirty="0"/>
              <a:t>th</a:t>
            </a:r>
            <a:r>
              <a:rPr lang="en-GB" dirty="0"/>
              <a:t> July 2024</a:t>
            </a:r>
          </a:p>
          <a:p>
            <a:r>
              <a:rPr lang="en-GB" dirty="0"/>
              <a:t>Very positive comments and feedback</a:t>
            </a:r>
          </a:p>
          <a:p>
            <a:r>
              <a:rPr lang="en-GB" dirty="0"/>
              <a:t>Some helpful suggestions, including a version for young people</a:t>
            </a:r>
          </a:p>
          <a:p>
            <a:r>
              <a:rPr lang="en-GB" dirty="0"/>
              <a:t>Health and Wellbeing Scrutiny Committee will oversee progress</a:t>
            </a:r>
          </a:p>
        </p:txBody>
      </p:sp>
    </p:spTree>
    <p:extLst>
      <p:ext uri="{BB962C8B-B14F-4D97-AF65-F5344CB8AC3E}">
        <p14:creationId xmlns:p14="http://schemas.microsoft.com/office/powerpoint/2010/main" val="56679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999" r="10348"/>
          <a:stretch/>
        </p:blipFill>
        <p:spPr>
          <a:xfrm>
            <a:off x="-1" y="1423959"/>
            <a:ext cx="12192001" cy="4985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713" y="2690948"/>
            <a:ext cx="7014573" cy="44413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ounded"/>
              </a:rPr>
              <a:t>What is an Unpaid </a:t>
            </a:r>
            <a:r>
              <a:rPr lang="en-US" sz="2800" b="1" dirty="0" err="1">
                <a:solidFill>
                  <a:schemeClr val="bg1"/>
                </a:solidFill>
                <a:latin typeface="Gotham Rounded"/>
              </a:rPr>
              <a:t>Carer</a:t>
            </a:r>
            <a:r>
              <a:rPr lang="en-US" sz="2800" b="1" dirty="0">
                <a:solidFill>
                  <a:schemeClr val="bg1"/>
                </a:solidFill>
                <a:latin typeface="Gotham Rounded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713" y="528998"/>
            <a:ext cx="6831485" cy="2066156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Gotham Rounded"/>
              </a:rPr>
              <a:t>Who are we?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Gotham Rounded"/>
              </a:rPr>
              <a:t>Carer</a:t>
            </a:r>
            <a:r>
              <a:rPr lang="en-US" sz="2000" dirty="0">
                <a:solidFill>
                  <a:schemeClr val="bg1"/>
                </a:solidFill>
                <a:latin typeface="Gotham Rounded"/>
              </a:rPr>
              <a:t> Links – an arm of TuVida, which merged with Crossroads Together in early 2023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otham Rounded"/>
              </a:rPr>
              <a:t>We are a charity commissioned by Herefordshire Council to provide an information, advice and signposting service to unpaid </a:t>
            </a:r>
            <a:r>
              <a:rPr lang="en-US" sz="2000" dirty="0" err="1">
                <a:solidFill>
                  <a:schemeClr val="bg1"/>
                </a:solidFill>
                <a:latin typeface="Gotham Rounded"/>
              </a:rPr>
              <a:t>Carers</a:t>
            </a:r>
            <a:r>
              <a:rPr lang="en-US" sz="2000" dirty="0">
                <a:solidFill>
                  <a:schemeClr val="bg1"/>
                </a:solidFill>
                <a:latin typeface="Gotham Rounded"/>
              </a:rPr>
              <a:t> throughout the County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712" y="3230879"/>
            <a:ext cx="68314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Rounded"/>
              </a:rPr>
              <a:t>A </a:t>
            </a:r>
            <a:r>
              <a:rPr lang="en-US" dirty="0" err="1">
                <a:solidFill>
                  <a:schemeClr val="bg1"/>
                </a:solidFill>
                <a:latin typeface="Gotham Rounded"/>
              </a:rPr>
              <a:t>Carer</a:t>
            </a:r>
            <a:r>
              <a:rPr lang="en-US" dirty="0">
                <a:solidFill>
                  <a:schemeClr val="bg1"/>
                </a:solidFill>
                <a:latin typeface="Gotham Rounded"/>
              </a:rPr>
              <a:t> is anyone who cares, unpaid, for a friend or family member who due to illness, disability, a mental health problem or an addiction cannot cope without their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Rounded"/>
              </a:rPr>
              <a:t>Caring for someone can take up a few hours each week, or a </a:t>
            </a:r>
            <a:r>
              <a:rPr lang="en-US" dirty="0" err="1">
                <a:solidFill>
                  <a:schemeClr val="bg1"/>
                </a:solidFill>
                <a:latin typeface="Gotham Rounded"/>
              </a:rPr>
              <a:t>Carer</a:t>
            </a:r>
            <a:r>
              <a:rPr lang="en-US" dirty="0">
                <a:solidFill>
                  <a:schemeClr val="bg1"/>
                </a:solidFill>
                <a:latin typeface="Gotham Rounded"/>
              </a:rPr>
              <a:t> may be caring for 24 hours a day, seven days a week. Some Carers live with, or near to, the person they are caring for, whereas others provide more remote support. Some look after more than one person.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Rounded"/>
              </a:rPr>
              <a:t>Identifying as a </a:t>
            </a:r>
            <a:r>
              <a:rPr lang="en-US" dirty="0" err="1">
                <a:solidFill>
                  <a:schemeClr val="bg1"/>
                </a:solidFill>
                <a:latin typeface="Gotham Rounded"/>
              </a:rPr>
              <a:t>Carer</a:t>
            </a:r>
            <a:r>
              <a:rPr lang="en-US" dirty="0">
                <a:solidFill>
                  <a:schemeClr val="bg1"/>
                </a:solidFill>
                <a:latin typeface="Gotham Rounded"/>
              </a:rPr>
              <a:t>? Role, duty – Not aiming to take that away but letting them know they matter and can lean on others too</a:t>
            </a:r>
            <a:endParaRPr lang="en-GB" dirty="0">
              <a:solidFill>
                <a:schemeClr val="bg1"/>
              </a:solidFill>
              <a:latin typeface="Gotham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9499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221" r="23798"/>
          <a:stretch/>
        </p:blipFill>
        <p:spPr>
          <a:xfrm>
            <a:off x="12559" y="1025706"/>
            <a:ext cx="12192000" cy="521499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268" y="543926"/>
            <a:ext cx="10363200" cy="570772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Some Statistics about </a:t>
            </a:r>
            <a:r>
              <a:rPr lang="en-US" sz="2800" b="1" dirty="0" err="1">
                <a:solidFill>
                  <a:schemeClr val="tx1"/>
                </a:solidFill>
              </a:rPr>
              <a:t>Carers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8268" y="1201782"/>
            <a:ext cx="8534400" cy="47461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Gotham Rounded"/>
              </a:rPr>
              <a:t>The 2021 Census estimates there are around 5.7 million Carers in the UK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Gotham Rounded"/>
              </a:rPr>
              <a:t>Carers UK research suggests that, during the </a:t>
            </a:r>
            <a:r>
              <a:rPr lang="en-GB" sz="1400" dirty="0" err="1">
                <a:solidFill>
                  <a:schemeClr val="tx1"/>
                </a:solidFill>
                <a:latin typeface="Gotham Rounded"/>
              </a:rPr>
              <a:t>Covid</a:t>
            </a:r>
            <a:r>
              <a:rPr lang="en-GB" sz="1400" dirty="0">
                <a:solidFill>
                  <a:schemeClr val="tx1"/>
                </a:solidFill>
                <a:latin typeface="Gotham Rounded"/>
              </a:rPr>
              <a:t> Pandemic, this number increased to almost 11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Gotham Rounded"/>
              </a:rPr>
              <a:t>The cost of unpaid care - £162 billion a year (NHS £164 billion) - 2023 – University of Sheffield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Gotham Rounded"/>
              </a:rPr>
              <a:t>62% of UK current or former </a:t>
            </a:r>
            <a:r>
              <a:rPr lang="en-US" sz="1400" dirty="0" err="1">
                <a:solidFill>
                  <a:schemeClr val="tx1"/>
                </a:solidFill>
                <a:latin typeface="Gotham Rounded"/>
              </a:rPr>
              <a:t>carers</a:t>
            </a:r>
            <a:r>
              <a:rPr lang="en-US" sz="1400" dirty="0">
                <a:solidFill>
                  <a:schemeClr val="tx1"/>
                </a:solidFill>
                <a:latin typeface="Gotham Rounded"/>
              </a:rPr>
              <a:t> taking part in a recent survey (</a:t>
            </a:r>
            <a:r>
              <a:rPr lang="en-US" sz="1400" dirty="0" err="1">
                <a:solidFill>
                  <a:schemeClr val="tx1"/>
                </a:solidFill>
                <a:latin typeface="Gotham Rounded"/>
              </a:rPr>
              <a:t>YouGov</a:t>
            </a:r>
            <a:r>
              <a:rPr lang="en-US" sz="1400" dirty="0">
                <a:solidFill>
                  <a:schemeClr val="tx1"/>
                </a:solidFill>
                <a:latin typeface="Gotham Rounded"/>
              </a:rPr>
              <a:t> Omnibus Poll) said they felt they had no choice about taking on an unpaid caring role</a:t>
            </a:r>
            <a:endParaRPr lang="en-GB" sz="1400" dirty="0">
              <a:solidFill>
                <a:schemeClr val="tx1"/>
              </a:solidFill>
              <a:latin typeface="Gotham Rounde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Gotham Rounded"/>
              </a:rPr>
              <a:t>Carers UK 2023 State of Care survey looked at the impact of Caring on physical and mental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Gotham Rounded"/>
              </a:rPr>
              <a:t>79% - felt stressed or anxious.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Gotham Rounded"/>
              </a:rPr>
              <a:t>49% - felt depressed and </a:t>
            </a:r>
            <a:r>
              <a:rPr lang="en-GB" sz="1400" dirty="0">
                <a:solidFill>
                  <a:prstClr val="black"/>
                </a:solidFill>
                <a:latin typeface="Gotham Rounded"/>
              </a:rPr>
              <a:t>50% felt lonely.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Gotham Rounded"/>
              </a:rPr>
              <a:t>73% - carried on caring when felt at breaking point.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Gotham Rounded"/>
              </a:rPr>
              <a:t>36% - whose mental health was bad or very bad had suicidal or self harm thoughts.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Gotham Rounded"/>
              </a:rPr>
              <a:t>39% - whose mental health was bad/very bad receiving no support with their mental health </a:t>
            </a:r>
          </a:p>
        </p:txBody>
      </p:sp>
    </p:spTree>
    <p:extLst>
      <p:ext uri="{BB962C8B-B14F-4D97-AF65-F5344CB8AC3E}">
        <p14:creationId xmlns:p14="http://schemas.microsoft.com/office/powerpoint/2010/main" val="1074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66" r="16665"/>
          <a:stretch/>
        </p:blipFill>
        <p:spPr>
          <a:xfrm>
            <a:off x="0" y="1190484"/>
            <a:ext cx="12192000" cy="4958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268" y="543925"/>
            <a:ext cx="10363200" cy="576403"/>
          </a:xfrm>
        </p:spPr>
        <p:txBody>
          <a:bodyPr/>
          <a:lstStyle/>
          <a:p>
            <a:r>
              <a:rPr lang="en-US" sz="4000" b="1" dirty="0"/>
              <a:t>What we do?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269" y="1280160"/>
            <a:ext cx="7184942" cy="4798907"/>
          </a:xfrm>
        </p:spPr>
        <p:txBody>
          <a:bodyPr/>
          <a:lstStyle/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Referrals - from individuals or professionals 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If only information is required, this is given at point of contact 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What happens if the </a:t>
            </a:r>
            <a:r>
              <a:rPr lang="en-US" sz="1800" dirty="0" err="1"/>
              <a:t>Carer</a:t>
            </a:r>
            <a:r>
              <a:rPr lang="en-US" sz="1800" dirty="0"/>
              <a:t> needs more? Our support or referring onwards. What do </a:t>
            </a:r>
            <a:r>
              <a:rPr lang="en-US" sz="1800" dirty="0" err="1"/>
              <a:t>Carers</a:t>
            </a:r>
            <a:r>
              <a:rPr lang="en-US" sz="1800" dirty="0"/>
              <a:t> need?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Allocated to </a:t>
            </a:r>
            <a:r>
              <a:rPr lang="en-US" sz="1800" dirty="0" err="1"/>
              <a:t>Carer</a:t>
            </a:r>
            <a:r>
              <a:rPr lang="en-US" sz="1800" dirty="0"/>
              <a:t> Advisors – initial assessment and up to 12 weeks 1 to 1 (rolling)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Helpline 9-5pm Monday-Friday and email inbox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Hubs, Trips/Events, Newsletters, Grants, Breaks, Contingency Planning, Talks to raise awareness, Parent and </a:t>
            </a:r>
            <a:r>
              <a:rPr lang="en-US" sz="1800"/>
              <a:t>YA Carers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58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05" r="25735"/>
          <a:stretch/>
        </p:blipFill>
        <p:spPr>
          <a:xfrm>
            <a:off x="0" y="2003490"/>
            <a:ext cx="12192000" cy="4659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111" y="2130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otham Rounded"/>
              </a:rPr>
              <a:t>   What Matters?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1991111" y="1666707"/>
            <a:ext cx="4100694" cy="3914775"/>
          </a:xfrm>
          <a:prstGeom prst="star7">
            <a:avLst>
              <a:gd name="adj" fmla="val 18991"/>
              <a:gd name="hf" fmla="val 102572"/>
              <a:gd name="vf" fmla="val 105210"/>
            </a:avLst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5617" y="2053479"/>
            <a:ext cx="213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Rounded"/>
              </a:rPr>
              <a:t>The Caring Role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7536" y="3968222"/>
            <a:ext cx="208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Rounded"/>
              </a:rPr>
              <a:t>Managing at home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1041" y="5680200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Rounded"/>
              </a:rPr>
              <a:t>Time for yourself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4841" y="5680200"/>
            <a:ext cx="217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Rounded"/>
              </a:rPr>
              <a:t>How you feel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8714" y="3968222"/>
            <a:ext cx="143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Rounded"/>
              </a:rPr>
              <a:t>Finances</a:t>
            </a:r>
            <a:r>
              <a:rPr lang="en-GB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7316" y="2057812"/>
            <a:ext cx="135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Rounded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1476" y="1353905"/>
            <a:ext cx="200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Rounded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4741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649" r="21719"/>
          <a:stretch/>
        </p:blipFill>
        <p:spPr>
          <a:xfrm>
            <a:off x="-1" y="2040691"/>
            <a:ext cx="12192001" cy="4047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267" y="543925"/>
            <a:ext cx="11135732" cy="649149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Contact 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264" y="1480457"/>
            <a:ext cx="5760000" cy="431074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+"/>
            </a:pPr>
            <a:r>
              <a:rPr lang="en-GB" altLang="en-US" sz="2800" b="1" dirty="0">
                <a:solidFill>
                  <a:prstClr val="black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Fred Bulmer Building, Room 14, Wall Street, Hereford, HR4 9HP</a:t>
            </a:r>
          </a:p>
          <a:p>
            <a:endParaRPr lang="en-GB" altLang="en-US" sz="2800" b="1" dirty="0">
              <a:solidFill>
                <a:prstClr val="black"/>
              </a:solidFill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r>
              <a:rPr lang="en-GB" altLang="en-US" sz="2800" b="1" dirty="0">
                <a:solidFill>
                  <a:prstClr val="black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 </a:t>
            </a:r>
            <a:r>
              <a:rPr lang="en-GB" altLang="en-US" sz="2800" b="1" dirty="0">
                <a:solidFill>
                  <a:prstClr val="black"/>
                </a:solidFill>
                <a:latin typeface="Franklin Gothic Book" panose="020B0503020102020204" pitchFamily="34" charset="0"/>
                <a:sym typeface="Wingdings 2" panose="05020102010507070707" pitchFamily="18" charset="2"/>
              </a:rPr>
              <a:t> 01432 663057</a:t>
            </a:r>
          </a:p>
          <a:p>
            <a:endParaRPr lang="en-GB" sz="2800" b="1" dirty="0">
              <a:solidFill>
                <a:prstClr val="black"/>
              </a:solidFill>
              <a:latin typeface="Franklin Gothic Book" panose="020B0503020102020204" pitchFamily="34" charset="0"/>
              <a:sym typeface="Wingdings 2" panose="050201020105070707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:"/>
            </a:pPr>
            <a:r>
              <a:rPr lang="en-GB" altLang="en-US" sz="2400" b="1" dirty="0">
                <a:solidFill>
                  <a:prstClr val="black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herefordshire@crossroadstogether.org.uk</a:t>
            </a:r>
          </a:p>
          <a:p>
            <a:pPr marL="342900" indent="-342900">
              <a:buFont typeface="Wingdings" panose="05000000000000000000" pitchFamily="2" charset="2"/>
              <a:buChar char=":"/>
            </a:pPr>
            <a:endParaRPr lang="en-GB" sz="2400" b="1" dirty="0">
              <a:solidFill>
                <a:prstClr val="black"/>
              </a:solidFill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:"/>
            </a:pPr>
            <a:r>
              <a:rPr lang="en-US" sz="2400" dirty="0">
                <a:solidFill>
                  <a:schemeClr val="tx1"/>
                </a:solidFill>
              </a:rPr>
              <a:t>https://www.facebook.com/groups/CarerlinksHerefordshire </a:t>
            </a:r>
          </a:p>
        </p:txBody>
      </p:sp>
    </p:spTree>
    <p:extLst>
      <p:ext uri="{BB962C8B-B14F-4D97-AF65-F5344CB8AC3E}">
        <p14:creationId xmlns:p14="http://schemas.microsoft.com/office/powerpoint/2010/main" val="340719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Herefordshire All Age Carers Strategy 2024-29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19" y="1825626"/>
            <a:ext cx="2725472" cy="38517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7865" y="1825625"/>
            <a:ext cx="6509472" cy="4200421"/>
          </a:xfrm>
        </p:spPr>
        <p:txBody>
          <a:bodyPr/>
          <a:lstStyle/>
          <a:p>
            <a:r>
              <a:rPr lang="en-GB" dirty="0"/>
              <a:t>Development of the strategy started in September 2023</a:t>
            </a:r>
          </a:p>
          <a:p>
            <a:r>
              <a:rPr lang="en-GB" dirty="0"/>
              <a:t>Focus was on partnerships and co-production with a working group in place</a:t>
            </a:r>
          </a:p>
          <a:p>
            <a:r>
              <a:rPr lang="en-GB" dirty="0"/>
              <a:t>Various events and presentations took place</a:t>
            </a:r>
          </a:p>
          <a:p>
            <a:r>
              <a:rPr lang="en-GB" dirty="0"/>
              <a:t>Engagement event in May helped to clarify the vision for the strategy</a:t>
            </a:r>
          </a:p>
        </p:txBody>
      </p:sp>
    </p:spTree>
    <p:extLst>
      <p:ext uri="{BB962C8B-B14F-4D97-AF65-F5344CB8AC3E}">
        <p14:creationId xmlns:p14="http://schemas.microsoft.com/office/powerpoint/2010/main" val="129709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Herefordshire All Age Carers Strategy 2024-29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19" y="1825626"/>
            <a:ext cx="2725472" cy="38517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7865" y="1825625"/>
            <a:ext cx="6509472" cy="4200421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‘</a:t>
            </a:r>
            <a:r>
              <a:rPr lang="en-GB" sz="3200" i="1" dirty="0"/>
              <a:t>Herefordshire is a carer friendly county, where carers of all ages are recognised, valued, heard and enabled to live a healthy fulfilling family life’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2116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Herefordshire All Age Carers Strategy 2024-29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19" y="1825626"/>
            <a:ext cx="2725472" cy="38517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7865" y="1825625"/>
            <a:ext cx="6509472" cy="420042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Next steps:</a:t>
            </a:r>
          </a:p>
          <a:p>
            <a:r>
              <a:rPr lang="en-GB" dirty="0"/>
              <a:t>Put in place a Carers Partnership Board </a:t>
            </a:r>
          </a:p>
          <a:p>
            <a:r>
              <a:rPr lang="en-GB" dirty="0"/>
              <a:t>Identify work / change to be achieved over the next 12 months</a:t>
            </a:r>
          </a:p>
          <a:p>
            <a:r>
              <a:rPr lang="en-GB" dirty="0"/>
              <a:t>Agree how best to prioritise young carers</a:t>
            </a:r>
          </a:p>
          <a:p>
            <a:r>
              <a:rPr lang="en-GB" dirty="0"/>
              <a:t>Annual reporting will be needed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59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Herefordshire All Age Carers Strategy 2024-29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19" y="1825626"/>
            <a:ext cx="2725472" cy="38517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7865" y="1825625"/>
            <a:ext cx="6509472" cy="420042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Work Plan:</a:t>
            </a:r>
          </a:p>
          <a:p>
            <a:r>
              <a:rPr lang="en-GB" dirty="0"/>
              <a:t>A draft work plan has been developed</a:t>
            </a:r>
          </a:p>
          <a:p>
            <a:r>
              <a:rPr lang="en-GB" dirty="0"/>
              <a:t>The Carers Partnership Board will identify annual priorities to focus on achieving</a:t>
            </a:r>
          </a:p>
          <a:p>
            <a:r>
              <a:rPr lang="en-GB" dirty="0"/>
              <a:t>Progress will be reported to the Health and Wellbeing Scrutiny Committee</a:t>
            </a:r>
          </a:p>
          <a:p>
            <a:r>
              <a:rPr lang="en-GB" dirty="0"/>
              <a:t>High-level action points follow…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85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Herefordshire All Age Carers Strategy 2024-29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19" y="1825626"/>
            <a:ext cx="2725472" cy="38517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7865" y="1825625"/>
            <a:ext cx="6509472" cy="420042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To be considered…</a:t>
            </a:r>
          </a:p>
          <a:p>
            <a:r>
              <a:rPr lang="en-GB" dirty="0"/>
              <a:t>Identify a nominated carer lead/s for the council</a:t>
            </a:r>
          </a:p>
          <a:p>
            <a:r>
              <a:rPr lang="en-GB" dirty="0"/>
              <a:t>Encourage ‘Carer Friendly’ organisations</a:t>
            </a:r>
          </a:p>
          <a:p>
            <a:r>
              <a:rPr lang="en-GB" dirty="0"/>
              <a:t>No Wrong Door MOU</a:t>
            </a:r>
          </a:p>
          <a:p>
            <a:pPr lvl="1"/>
            <a:r>
              <a:rPr lang="en-GB" sz="1600" dirty="0">
                <a:hlinkClick r:id="rId3"/>
              </a:rPr>
              <a:t>“No Wrong Doors” for Young Carers - Carers Trust</a:t>
            </a:r>
            <a:endParaRPr lang="en-GB" sz="1600" dirty="0"/>
          </a:p>
          <a:p>
            <a:r>
              <a:rPr lang="en-GB" dirty="0"/>
              <a:t>Staff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369954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191" y="414162"/>
            <a:ext cx="115200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Other support for carers</a:t>
            </a:r>
          </a:p>
        </p:txBody>
      </p:sp>
      <p:pic>
        <p:nvPicPr>
          <p:cNvPr id="4" name="Content Placeholder 3" title="Image of Care Links log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1" y="2313191"/>
            <a:ext cx="1924319" cy="1086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title="Image of logo for Herefordshire Young and Young Adult Carers CIC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41" y="3940577"/>
            <a:ext cx="1512827" cy="15128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title="Talk Community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34" y="2141791"/>
            <a:ext cx="4059957" cy="1428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title="Turning Point 60 Logo 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19" y="2281109"/>
            <a:ext cx="2597072" cy="14932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31000" sy="3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title="Carers of Herefordshire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71" y="4277303"/>
            <a:ext cx="3612859" cy="1179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s://i0.wp.com/pcvh.co.uk/wp-content/uploads/2023/08/pcv-logo-wide-300x72-1.png?fit=442%2C106&amp;ssl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192165"/>
            <a:ext cx="42100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9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Herefordshire All Age Carers Strategy 2024-29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19" y="1825626"/>
            <a:ext cx="2725472" cy="38517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7865" y="1825625"/>
            <a:ext cx="6509472" cy="4200421"/>
          </a:xfrm>
        </p:spPr>
        <p:txBody>
          <a:bodyPr/>
          <a:lstStyle/>
          <a:p>
            <a:r>
              <a:rPr lang="en-GB" u="sng" dirty="0">
                <a:hlinkClick r:id="rId3"/>
              </a:rPr>
              <a:t>Carers – Herefordshire Council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Contact:</a:t>
            </a:r>
          </a:p>
          <a:p>
            <a:r>
              <a:rPr lang="en-GB" dirty="0">
                <a:hlinkClick r:id="rId4"/>
              </a:rPr>
              <a:t>John.burgess3@herefordshire.gov.uk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2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34" y="931333"/>
            <a:ext cx="12327467" cy="4738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68" y="592667"/>
            <a:ext cx="3454400" cy="795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934" y="6079067"/>
            <a:ext cx="5046133" cy="474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36" y="-940528"/>
            <a:ext cx="4162699" cy="41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erefordshire Council 2018">
      <a:dk1>
        <a:srgbClr val="282E2B"/>
      </a:dk1>
      <a:lt1>
        <a:srgbClr val="FFFFFF"/>
      </a:lt1>
      <a:dk2>
        <a:srgbClr val="FFC937"/>
      </a:dk2>
      <a:lt2>
        <a:srgbClr val="FFFFFF"/>
      </a:lt2>
      <a:accent1>
        <a:srgbClr val="FFC937"/>
      </a:accent1>
      <a:accent2>
        <a:srgbClr val="FFFFFF"/>
      </a:accent2>
      <a:accent3>
        <a:srgbClr val="A7216D"/>
      </a:accent3>
      <a:accent4>
        <a:srgbClr val="F16A37"/>
      </a:accent4>
      <a:accent5>
        <a:srgbClr val="282E2B"/>
      </a:accent5>
      <a:accent6>
        <a:srgbClr val="EC2048"/>
      </a:accent6>
      <a:hlink>
        <a:srgbClr val="0099CB"/>
      </a:hlink>
      <a:folHlink>
        <a:srgbClr val="F16A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widescreen template" id="{309E2F68-04EF-48DD-8D87-E5C86D0B1C5F}" vid="{E7228724-AF4F-4576-9ED6-65C7A9E23C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D87CCC82-C056-4092-9ED9-09B330353CB9">
      <Url>http://hcintranet.herefordshire.gov.uk/cs/Branding/Powerpoint%20widescreen%20template.potx</Url>
      <Description>Download</Description>
    </URL>
    <Document_x0020_type xmlns="D87CCC82-C056-4092-9ED9-09B330353CB9">PowerPoint</Document_x0020_type>
    <Template_x0020_name xmlns="D87CCC82-C056-4092-9ED9-09B330353CB9">Powerpoint widescreen template</Template_x0020_name>
    <_dlc_DocId xmlns="cb458052-48cf-4613-af83-9df506ae481f">WJY5HXHPQ6FR-508408854-8</_dlc_DocId>
    <_dlc_DocIdUrl xmlns="cb458052-48cf-4613-af83-9df506ae481f">
      <Url>http://hcintranet.herefordshire.gov.uk/cs/_layouts/15/DocIdRedir.aspx?ID=WJY5HXHPQ6FR-508408854-8</Url>
      <Description>WJY5HXHPQ6FR-508408854-8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BEC8C5696D34889BE0A99AA2C9309" ma:contentTypeVersion="1" ma:contentTypeDescription="Create a new document." ma:contentTypeScope="" ma:versionID="94ee2f3588f8a8d6782175473e3dbb01">
  <xsd:schema xmlns:xsd="http://www.w3.org/2001/XMLSchema" xmlns:xs="http://www.w3.org/2001/XMLSchema" xmlns:p="http://schemas.microsoft.com/office/2006/metadata/properties" xmlns:ns2="D87CCC82-C056-4092-9ED9-09B330353CB9" xmlns:ns3="58222f46-cdd5-49dc-9cc8-a6db721e7e08" xmlns:ns4="cb458052-48cf-4613-af83-9df506ae481f" targetNamespace="http://schemas.microsoft.com/office/2006/metadata/properties" ma:root="true" ma:fieldsID="cd981a85bf84669e54acd8f219ed8469" ns2:_="" ns3:_="" ns4:_="">
    <xsd:import namespace="D87CCC82-C056-4092-9ED9-09B330353CB9"/>
    <xsd:import namespace="58222f46-cdd5-49dc-9cc8-a6db721e7e08"/>
    <xsd:import namespace="cb458052-48cf-4613-af83-9df506ae481f"/>
    <xsd:element name="properties">
      <xsd:complexType>
        <xsd:sequence>
          <xsd:element name="documentManagement">
            <xsd:complexType>
              <xsd:all>
                <xsd:element ref="ns2:Template_x0020_name" minOccurs="0"/>
                <xsd:element ref="ns2:URL" minOccurs="0"/>
                <xsd:element ref="ns2:Document_x0020_type" minOccurs="0"/>
                <xsd:element ref="ns3:SharedWithUser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CCC82-C056-4092-9ED9-09B330353CB9" elementFormDefault="qualified">
    <xsd:import namespace="http://schemas.microsoft.com/office/2006/documentManagement/types"/>
    <xsd:import namespace="http://schemas.microsoft.com/office/infopath/2007/PartnerControls"/>
    <xsd:element name="Template_x0020_name" ma:index="8" nillable="true" ma:displayName="Template name" ma:internalName="Template_x0020_name">
      <xsd:simpleType>
        <xsd:restriction base="dms:Text">
          <xsd:maxLength value="255"/>
        </xsd:restriction>
      </xsd:simpleType>
    </xsd:element>
    <xsd:element name="URL" ma:index="9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_x0020_type" ma:index="10" nillable="true" ma:displayName="Document type" ma:internalName="Document_x0020_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22f46-cdd5-49dc-9cc8-a6db721e7e0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58052-48cf-4613-af83-9df506ae481f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1F4B4-4097-4B84-B3E2-7CFCDE602EF5}">
  <ds:schemaRefs>
    <ds:schemaRef ds:uri="http://www.w3.org/XML/1998/namespace"/>
    <ds:schemaRef ds:uri="D87CCC82-C056-4092-9ED9-09B330353CB9"/>
    <ds:schemaRef ds:uri="http://purl.org/dc/elements/1.1/"/>
    <ds:schemaRef ds:uri="http://schemas.microsoft.com/office/2006/metadata/properties"/>
    <ds:schemaRef ds:uri="58222f46-cdd5-49dc-9cc8-a6db721e7e08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b458052-48cf-4613-af83-9df506ae481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6A6B0F-57CE-4671-8D66-7F3C447EE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CCC82-C056-4092-9ED9-09B330353CB9"/>
    <ds:schemaRef ds:uri="58222f46-cdd5-49dc-9cc8-a6db721e7e08"/>
    <ds:schemaRef ds:uri="cb458052-48cf-4613-af83-9df506ae4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F1D269-4EE0-4223-818E-761762236FA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B7AC7B9-704B-4CAC-B7F0-EACA31E85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309</TotalTime>
  <Words>766</Words>
  <Application>Microsoft Office PowerPoint</Application>
  <PresentationFormat>Widescreen</PresentationFormat>
  <Paragraphs>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Franklin Gothic Book</vt:lpstr>
      <vt:lpstr>Gotham Rounded</vt:lpstr>
      <vt:lpstr>Gotham Rounded Book</vt:lpstr>
      <vt:lpstr>Wingdings</vt:lpstr>
      <vt:lpstr>Office Theme</vt:lpstr>
      <vt:lpstr>Herefordshire All Age Carers Strategy 2024-29</vt:lpstr>
      <vt:lpstr>Herefordshire All Age Carers Strategy 2024-29</vt:lpstr>
      <vt:lpstr>Herefordshire All Age Carers Strategy 2024-29</vt:lpstr>
      <vt:lpstr>Herefordshire All Age Carers Strategy 2024-29</vt:lpstr>
      <vt:lpstr>Herefordshire All Age Carers Strategy 2024-29</vt:lpstr>
      <vt:lpstr>Herefordshire All Age Carers Strategy 2024-29</vt:lpstr>
      <vt:lpstr>Other support for carers</vt:lpstr>
      <vt:lpstr>Herefordshire All Age Carers Strategy 2024-29</vt:lpstr>
      <vt:lpstr>PowerPoint Presentation</vt:lpstr>
      <vt:lpstr>What is an Unpaid Carer?</vt:lpstr>
      <vt:lpstr>Some Statistics about Carers</vt:lpstr>
      <vt:lpstr>What we do?</vt:lpstr>
      <vt:lpstr>   What Matters?</vt:lpstr>
      <vt:lpstr>Contact Us </vt:lpstr>
    </vt:vector>
  </TitlesOfParts>
  <Company>Hoople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Burgess, John (HC)</dc:creator>
  <cp:lastModifiedBy>Kemp, Anne-Marie</cp:lastModifiedBy>
  <cp:revision>17</cp:revision>
  <dcterms:created xsi:type="dcterms:W3CDTF">2024-07-25T08:02:41Z</dcterms:created>
  <dcterms:modified xsi:type="dcterms:W3CDTF">2024-10-29T10:07:26Z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800</vt:r8>
  </property>
  <property fmtid="{D5CDD505-2E9C-101B-9397-08002B2CF9AE}" pid="3" name="FileDirRef">
    <vt:lpwstr>sites/council/communications/Branding</vt:lpwstr>
  </property>
  <property fmtid="{D5CDD505-2E9C-101B-9397-08002B2CF9AE}" pid="4" name="Year">
    <vt:lpwstr/>
  </property>
  <property fmtid="{D5CDD505-2E9C-101B-9397-08002B2CF9AE}" pid="5" name="ContentTypeId">
    <vt:lpwstr>0x010100286BEC8C5696D34889BE0A99AA2C9309</vt:lpwstr>
  </property>
  <property fmtid="{D5CDD505-2E9C-101B-9397-08002B2CF9AE}" pid="6" name="FileLeafRef">
    <vt:lpwstr>Powerpoint widescreen template.potx</vt:lpwstr>
  </property>
  <property fmtid="{D5CDD505-2E9C-101B-9397-08002B2CF9AE}" pid="7" name="Publication:">
    <vt:lpwstr/>
  </property>
  <property fmtid="{D5CDD505-2E9C-101B-9397-08002B2CF9AE}" pid="8" name="FSObjType">
    <vt:lpwstr>0</vt:lpwstr>
  </property>
  <property fmtid="{D5CDD505-2E9C-101B-9397-08002B2CF9AE}" pid="9" name="_dlc_DocIdItemGuid">
    <vt:lpwstr>abaf07d1-f99e-40bb-9a85-9c8cf93911c7</vt:lpwstr>
  </property>
  <property fmtid="{D5CDD505-2E9C-101B-9397-08002B2CF9AE}" pid="10" name="Division">
    <vt:lpwstr>299;#Design|c65c5619-539f-4304-904b-2cbcb750c49f</vt:lpwstr>
  </property>
</Properties>
</file>