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18"/>
  </p:notesMasterIdLst>
  <p:sldIdLst>
    <p:sldId id="265" r:id="rId2"/>
    <p:sldId id="266" r:id="rId3"/>
    <p:sldId id="267" r:id="rId4"/>
    <p:sldId id="268" r:id="rId5"/>
    <p:sldId id="269" r:id="rId6"/>
    <p:sldId id="270" r:id="rId7"/>
    <p:sldId id="271" r:id="rId8"/>
    <p:sldId id="272" r:id="rId9"/>
    <p:sldId id="273" r:id="rId10"/>
    <p:sldId id="274" r:id="rId11"/>
    <p:sldId id="331" r:id="rId12"/>
    <p:sldId id="332" r:id="rId13"/>
    <p:sldId id="333" r:id="rId14"/>
    <p:sldId id="275" r:id="rId15"/>
    <p:sldId id="276" r:id="rId16"/>
    <p:sldId id="277"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son, Angela (Council)" initials="WA(" lastIdx="1" clrIdx="0">
    <p:extLst>
      <p:ext uri="{19B8F6BF-5375-455C-9EA6-DF929625EA0E}">
        <p15:presenceInfo xmlns:p15="http://schemas.microsoft.com/office/powerpoint/2012/main" userId="S-1-5-21-2047894233-766325340-581009308-971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88329" autoAdjust="0"/>
  </p:normalViewPr>
  <p:slideViewPr>
    <p:cSldViewPr snapToGrid="0">
      <p:cViewPr varScale="1">
        <p:scale>
          <a:sx n="74" d="100"/>
          <a:sy n="74" d="100"/>
        </p:scale>
        <p:origin x="1018" y="67"/>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9E6D512-4832-4A56-A543-6213A1DFC706}" type="datetimeFigureOut">
              <a:rPr lang="en-GB" smtClean="0"/>
              <a:t>17/06/2022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EB37CB9-55E9-4E24-8CAE-5CE49BB82354}" type="slidenum">
              <a:rPr lang="en-GB" smtClean="0"/>
              <a:t>‹#›</a:t>
            </a:fld>
            <a:endParaRPr lang="en-GB"/>
          </a:p>
        </p:txBody>
      </p:sp>
    </p:spTree>
    <p:extLst>
      <p:ext uri="{BB962C8B-B14F-4D97-AF65-F5344CB8AC3E}">
        <p14:creationId xmlns:p14="http://schemas.microsoft.com/office/powerpoint/2010/main" val="401462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6683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Professional Differences Policy can be used</a:t>
            </a:r>
            <a:r>
              <a:rPr lang="en-GB" baseline="0" dirty="0" smtClean="0"/>
              <a:t> to challenge any agency – not only children’s social care. This is a common misconception.</a:t>
            </a:r>
            <a:endParaRPr lang="en-GB" dirty="0"/>
          </a:p>
        </p:txBody>
      </p:sp>
      <p:sp>
        <p:nvSpPr>
          <p:cNvPr id="4" name="Slide Number Placeholder 3"/>
          <p:cNvSpPr>
            <a:spLocks noGrp="1"/>
          </p:cNvSpPr>
          <p:nvPr>
            <p:ph type="sldNum" sz="quarter" idx="10"/>
          </p:nvPr>
        </p:nvSpPr>
        <p:spPr/>
        <p:txBody>
          <a:bodyPr/>
          <a:lstStyle/>
          <a:p>
            <a:fld id="{3A59659F-87AA-4A2B-A365-D0ABB3D5222B}" type="slidenum">
              <a:rPr lang="en-GB" smtClean="0"/>
              <a:t>10</a:t>
            </a:fld>
            <a:endParaRPr lang="en-GB"/>
          </a:p>
        </p:txBody>
      </p:sp>
    </p:spTree>
    <p:extLst>
      <p:ext uri="{BB962C8B-B14F-4D97-AF65-F5344CB8AC3E}">
        <p14:creationId xmlns:p14="http://schemas.microsoft.com/office/powerpoint/2010/main" val="1048509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A59659F-87AA-4A2B-A365-D0ABB3D5222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509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A59659F-87AA-4A2B-A365-D0ABB3D5222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5690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A59659F-87AA-4A2B-A365-D0ABB3D5222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488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Angela</a:t>
            </a:r>
            <a:endParaRPr lang="en-GB" dirty="0"/>
          </a:p>
        </p:txBody>
      </p:sp>
      <p:sp>
        <p:nvSpPr>
          <p:cNvPr id="4" name="Slide Number Placeholder 3"/>
          <p:cNvSpPr>
            <a:spLocks noGrp="1"/>
          </p:cNvSpPr>
          <p:nvPr>
            <p:ph type="sldNum" sz="quarter" idx="10"/>
          </p:nvPr>
        </p:nvSpPr>
        <p:spPr/>
        <p:txBody>
          <a:bodyPr/>
          <a:lstStyle/>
          <a:p>
            <a:fld id="{CEB37CB9-55E9-4E24-8CAE-5CE49BB82354}" type="slidenum">
              <a:rPr lang="en-GB" smtClean="0"/>
              <a:t>14</a:t>
            </a:fld>
            <a:endParaRPr lang="en-GB"/>
          </a:p>
        </p:txBody>
      </p:sp>
    </p:spTree>
    <p:extLst>
      <p:ext uri="{BB962C8B-B14F-4D97-AF65-F5344CB8AC3E}">
        <p14:creationId xmlns:p14="http://schemas.microsoft.com/office/powerpoint/2010/main" val="230205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EB37CB9-55E9-4E24-8CAE-5CE49BB82354}" type="slidenum">
              <a:rPr lang="en-GB" smtClean="0"/>
              <a:t>15</a:t>
            </a:fld>
            <a:endParaRPr lang="en-GB"/>
          </a:p>
        </p:txBody>
      </p:sp>
    </p:spTree>
    <p:extLst>
      <p:ext uri="{BB962C8B-B14F-4D97-AF65-F5344CB8AC3E}">
        <p14:creationId xmlns:p14="http://schemas.microsoft.com/office/powerpoint/2010/main" val="22167339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B37CB9-55E9-4E24-8CAE-5CE49BB82354}" type="slidenum">
              <a:rPr lang="en-GB" smtClean="0"/>
              <a:t>16</a:t>
            </a:fld>
            <a:endParaRPr lang="en-GB"/>
          </a:p>
        </p:txBody>
      </p:sp>
    </p:spTree>
    <p:extLst>
      <p:ext uri="{BB962C8B-B14F-4D97-AF65-F5344CB8AC3E}">
        <p14:creationId xmlns:p14="http://schemas.microsoft.com/office/powerpoint/2010/main" val="747744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8439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EB37CB9-55E9-4E24-8CAE-5CE49BB82354}" type="slidenum">
              <a:rPr lang="en-GB" smtClean="0"/>
              <a:t>3</a:t>
            </a:fld>
            <a:endParaRPr lang="en-GB"/>
          </a:p>
        </p:txBody>
      </p:sp>
    </p:spTree>
    <p:extLst>
      <p:ext uri="{BB962C8B-B14F-4D97-AF65-F5344CB8AC3E}">
        <p14:creationId xmlns:p14="http://schemas.microsoft.com/office/powerpoint/2010/main" val="1494134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1000"/>
              </a:spcBef>
              <a:spcAft>
                <a:spcPts val="0"/>
              </a:spcAft>
              <a:buClr>
                <a:srgbClr val="3494BA"/>
              </a:buClr>
              <a:buSzPct val="80000"/>
              <a:buFont typeface="Wingdings 3" charset="2"/>
              <a:buNone/>
              <a:tabLst/>
              <a:defRPr/>
            </a:pPr>
            <a:endParaRPr kumimoji="0" lang="en-GB" sz="1700" b="0" i="0" u="none" strike="noStrike" kern="1200" cap="none" spc="0" normalizeH="0" baseline="0" noProof="0" dirty="0" smtClean="0">
              <a:ln>
                <a:noFill/>
              </a:ln>
              <a:solidFill>
                <a:prstClr val="black">
                  <a:lumMod val="75000"/>
                  <a:lumOff val="25000"/>
                </a:prstClr>
              </a:solidFill>
              <a:effectLst/>
              <a:uLnTx/>
              <a:uFillTx/>
              <a:latin typeface="Trebuchet MS" panose="020B0603020202020204"/>
              <a:ea typeface="+mn-ea"/>
              <a:cs typeface="+mn-cs"/>
            </a:endParaRPr>
          </a:p>
          <a:p>
            <a:endParaRPr lang="en-GB" dirty="0"/>
          </a:p>
        </p:txBody>
      </p:sp>
      <p:sp>
        <p:nvSpPr>
          <p:cNvPr id="4" name="Slide Number Placeholder 3"/>
          <p:cNvSpPr>
            <a:spLocks noGrp="1"/>
          </p:cNvSpPr>
          <p:nvPr>
            <p:ph type="sldNum" sz="quarter" idx="10"/>
          </p:nvPr>
        </p:nvSpPr>
        <p:spPr/>
        <p:txBody>
          <a:bodyPr/>
          <a:lstStyle/>
          <a:p>
            <a:fld id="{3A59659F-87AA-4A2B-A365-D0ABB3D5222B}" type="slidenum">
              <a:rPr lang="en-GB" smtClean="0"/>
              <a:t>4</a:t>
            </a:fld>
            <a:endParaRPr lang="en-GB"/>
          </a:p>
        </p:txBody>
      </p:sp>
    </p:spTree>
    <p:extLst>
      <p:ext uri="{BB962C8B-B14F-4D97-AF65-F5344CB8AC3E}">
        <p14:creationId xmlns:p14="http://schemas.microsoft.com/office/powerpoint/2010/main" val="3849861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Working Together 2018 “Information Sharing” Paragraph 24 – 28</a:t>
            </a:r>
          </a:p>
          <a:p>
            <a:endParaRPr lang="en-GB" dirty="0" smtClean="0"/>
          </a:p>
          <a:p>
            <a:pPr marL="0" marR="0" lvl="0" indent="0" algn="l" defTabSz="457200" rtl="0" eaLnBrk="1" fontAlgn="auto" latinLnBrk="0" hangingPunct="1">
              <a:lnSpc>
                <a:spcPct val="100000"/>
              </a:lnSpc>
              <a:spcBef>
                <a:spcPts val="1000"/>
              </a:spcBef>
              <a:spcAft>
                <a:spcPts val="0"/>
              </a:spcAft>
              <a:buClr>
                <a:srgbClr val="3494BA"/>
              </a:buClr>
              <a:buSzPct val="80000"/>
              <a:buFont typeface="Wingdings 3" charset="2"/>
              <a:buNone/>
              <a:tabLst/>
              <a:defRPr/>
            </a:pPr>
            <a:r>
              <a:rPr kumimoji="0" lang="en-GB" sz="1900" b="0" i="0" u="none" strike="noStrike" kern="1200" cap="none" spc="0" normalizeH="0" baseline="0" noProof="0" dirty="0" smtClean="0">
                <a:ln>
                  <a:noFill/>
                </a:ln>
                <a:solidFill>
                  <a:prstClr val="black"/>
                </a:solidFill>
                <a:effectLst/>
                <a:uLnTx/>
                <a:uFillTx/>
                <a:latin typeface="Trebuchet MS" panose="020B0603020202020204"/>
                <a:ea typeface="+mn-ea"/>
                <a:cs typeface="+mn-cs"/>
              </a:rPr>
              <a:t>Information sharing is raised with regularity in reviews, but it still remains an issue.</a:t>
            </a:r>
          </a:p>
          <a:p>
            <a:endParaRPr lang="en-GB" dirty="0"/>
          </a:p>
        </p:txBody>
      </p:sp>
      <p:sp>
        <p:nvSpPr>
          <p:cNvPr id="4" name="Slide Number Placeholder 3"/>
          <p:cNvSpPr>
            <a:spLocks noGrp="1"/>
          </p:cNvSpPr>
          <p:nvPr>
            <p:ph type="sldNum" sz="quarter" idx="10"/>
          </p:nvPr>
        </p:nvSpPr>
        <p:spPr/>
        <p:txBody>
          <a:bodyPr/>
          <a:lstStyle/>
          <a:p>
            <a:fld id="{3A59659F-87AA-4A2B-A365-D0ABB3D5222B}" type="slidenum">
              <a:rPr lang="en-GB" smtClean="0"/>
              <a:t>5</a:t>
            </a:fld>
            <a:endParaRPr lang="en-GB"/>
          </a:p>
        </p:txBody>
      </p:sp>
    </p:spTree>
    <p:extLst>
      <p:ext uri="{BB962C8B-B14F-4D97-AF65-F5344CB8AC3E}">
        <p14:creationId xmlns:p14="http://schemas.microsoft.com/office/powerpoint/2010/main" val="1063146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EB37CB9-55E9-4E24-8CAE-5CE49BB82354}" type="slidenum">
              <a:rPr lang="en-GB" smtClean="0"/>
              <a:t>6</a:t>
            </a:fld>
            <a:endParaRPr lang="en-GB"/>
          </a:p>
        </p:txBody>
      </p:sp>
    </p:spTree>
    <p:extLst>
      <p:ext uri="{BB962C8B-B14F-4D97-AF65-F5344CB8AC3E}">
        <p14:creationId xmlns:p14="http://schemas.microsoft.com/office/powerpoint/2010/main" val="308498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EB37CB9-55E9-4E24-8CAE-5CE49BB82354}" type="slidenum">
              <a:rPr lang="en-GB" smtClean="0"/>
              <a:t>7</a:t>
            </a:fld>
            <a:endParaRPr lang="en-GB"/>
          </a:p>
        </p:txBody>
      </p:sp>
    </p:spTree>
    <p:extLst>
      <p:ext uri="{BB962C8B-B14F-4D97-AF65-F5344CB8AC3E}">
        <p14:creationId xmlns:p14="http://schemas.microsoft.com/office/powerpoint/2010/main" val="2945175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1000"/>
              </a:spcBef>
              <a:spcAft>
                <a:spcPts val="0"/>
              </a:spcAft>
              <a:buClr>
                <a:srgbClr val="3494BA"/>
              </a:buClr>
              <a:buSzPct val="80000"/>
              <a:buFont typeface="Wingdings" panose="05000000000000000000" pitchFamily="2" charset="2"/>
              <a:buNone/>
              <a:tabLst/>
              <a:defRPr/>
            </a:pPr>
            <a:r>
              <a:rPr kumimoji="0" lang="en-GB" sz="1600" b="1" i="0" u="none" strike="noStrike" kern="1200" cap="none" spc="0" normalizeH="0" baseline="0" noProof="0" dirty="0" smtClean="0">
                <a:ln>
                  <a:noFill/>
                </a:ln>
                <a:solidFill>
                  <a:prstClr val="black">
                    <a:lumMod val="75000"/>
                    <a:lumOff val="25000"/>
                  </a:prstClr>
                </a:solidFill>
                <a:effectLst/>
                <a:uLnTx/>
                <a:uFillTx/>
                <a:latin typeface="Trebuchet MS" panose="020B0603020202020204"/>
                <a:ea typeface="+mn-ea"/>
                <a:cs typeface="+mn-cs"/>
              </a:rPr>
              <a:t>A report by the Children’s Commissioner – Silent Voices10 recognises that different levels of consumption (not just parents who are dependent drinkers) and particular styles of drinking (such as binge drinking) may affect children and it cannot be assumed that higher levels of consumption equates to greater harm. </a:t>
            </a:r>
          </a:p>
          <a:p>
            <a:pPr marL="342900" marR="0" lvl="0" indent="-342900" algn="l" defTabSz="457200" rtl="0" eaLnBrk="1" fontAlgn="auto" latinLnBrk="0" hangingPunct="1">
              <a:lnSpc>
                <a:spcPct val="100000"/>
              </a:lnSpc>
              <a:spcBef>
                <a:spcPts val="1000"/>
              </a:spcBef>
              <a:spcAft>
                <a:spcPts val="0"/>
              </a:spcAft>
              <a:buClr>
                <a:srgbClr val="3494BA"/>
              </a:buClr>
              <a:buSzPct val="80000"/>
              <a:buFont typeface="Wingdings" panose="05000000000000000000" pitchFamily="2" charset="2"/>
              <a:buChar char="Ø"/>
              <a:tabLst/>
              <a:defRPr/>
            </a:pPr>
            <a:endParaRPr kumimoji="0" lang="en-GB" sz="1600" b="1" i="0" u="none" strike="noStrike" kern="1200" cap="none" spc="0" normalizeH="0" baseline="0" noProof="0" dirty="0" smtClean="0">
              <a:ln>
                <a:noFill/>
              </a:ln>
              <a:solidFill>
                <a:prstClr val="black">
                  <a:lumMod val="75000"/>
                  <a:lumOff val="25000"/>
                </a:prstClr>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3494BA"/>
              </a:buClr>
              <a:buSzPct val="80000"/>
              <a:buFont typeface="Wingdings" panose="05000000000000000000" pitchFamily="2" charset="2"/>
              <a:buNone/>
              <a:tabLst/>
              <a:defRPr/>
            </a:pPr>
            <a:r>
              <a:rPr lang="en-GB" sz="1600" b="0" i="0" dirty="0" smtClean="0">
                <a:solidFill>
                  <a:srgbClr val="202124"/>
                </a:solidFill>
                <a:effectLst/>
                <a:latin typeface="arial" panose="020B0604020202020204" pitchFamily="34" charset="0"/>
              </a:rPr>
              <a:t>National Institute for Health and Care Excellence ( NICE ) defines harmful drinking as a </a:t>
            </a:r>
            <a:r>
              <a:rPr lang="en-GB" sz="1600" b="1" i="0" dirty="0" smtClean="0">
                <a:solidFill>
                  <a:srgbClr val="202124"/>
                </a:solidFill>
                <a:effectLst/>
                <a:latin typeface="arial" panose="020B0604020202020204" pitchFamily="34" charset="0"/>
              </a:rPr>
              <a:t>pattern of alcohol consumption</a:t>
            </a:r>
            <a:r>
              <a:rPr lang="en-GB" sz="1600" b="0" i="0" dirty="0" smtClean="0">
                <a:solidFill>
                  <a:srgbClr val="202124"/>
                </a:solidFill>
                <a:effectLst/>
                <a:latin typeface="arial" panose="020B0604020202020204" pitchFamily="34" charset="0"/>
              </a:rPr>
              <a:t> that causes health problems, including psychological problems such as depression, alcohol-related accidents or physical illness such as acute pancreatitis.</a:t>
            </a:r>
            <a:endParaRPr kumimoji="0" lang="en-GB" sz="1600" b="1" i="0" u="none" strike="noStrike" kern="1200" cap="none" spc="0" normalizeH="0" baseline="0" noProof="0" dirty="0" smtClean="0">
              <a:ln>
                <a:noFill/>
              </a:ln>
              <a:solidFill>
                <a:prstClr val="black">
                  <a:lumMod val="75000"/>
                  <a:lumOff val="25000"/>
                </a:prstClr>
              </a:solidFill>
              <a:effectLst/>
              <a:uLnTx/>
              <a:uFillTx/>
              <a:latin typeface="Trebuchet MS" panose="020B0603020202020204"/>
              <a:ea typeface="+mn-ea"/>
              <a:cs typeface="+mn-cs"/>
            </a:endParaRPr>
          </a:p>
          <a:p>
            <a:endParaRPr lang="en-GB" dirty="0"/>
          </a:p>
        </p:txBody>
      </p:sp>
      <p:sp>
        <p:nvSpPr>
          <p:cNvPr id="4" name="Slide Number Placeholder 3"/>
          <p:cNvSpPr>
            <a:spLocks noGrp="1"/>
          </p:cNvSpPr>
          <p:nvPr>
            <p:ph type="sldNum" sz="quarter" idx="10"/>
          </p:nvPr>
        </p:nvSpPr>
        <p:spPr/>
        <p:txBody>
          <a:bodyPr/>
          <a:lstStyle/>
          <a:p>
            <a:fld id="{3A59659F-87AA-4A2B-A365-D0ABB3D5222B}" type="slidenum">
              <a:rPr lang="en-GB" smtClean="0"/>
              <a:t>8</a:t>
            </a:fld>
            <a:endParaRPr lang="en-GB"/>
          </a:p>
        </p:txBody>
      </p:sp>
    </p:spTree>
    <p:extLst>
      <p:ext uri="{BB962C8B-B14F-4D97-AF65-F5344CB8AC3E}">
        <p14:creationId xmlns:p14="http://schemas.microsoft.com/office/powerpoint/2010/main" val="135649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EB37CB9-55E9-4E24-8CAE-5CE49BB82354}" type="slidenum">
              <a:rPr lang="en-GB" smtClean="0"/>
              <a:t>9</a:t>
            </a:fld>
            <a:endParaRPr lang="en-GB"/>
          </a:p>
        </p:txBody>
      </p:sp>
    </p:spTree>
    <p:extLst>
      <p:ext uri="{BB962C8B-B14F-4D97-AF65-F5344CB8AC3E}">
        <p14:creationId xmlns:p14="http://schemas.microsoft.com/office/powerpoint/2010/main" val="4077661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51324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6522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0417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3405347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5288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79095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2816676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2412041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373543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956075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65E045-133C-40F5-9A04-C2931E120BC8}"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24533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65E045-133C-40F5-9A04-C2931E120BC8}" type="datetimeFigureOut">
              <a:rPr lang="en-GB" smtClean="0"/>
              <a:t>17/06/2022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255260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65E045-133C-40F5-9A04-C2931E120BC8}" type="datetimeFigureOut">
              <a:rPr lang="en-GB" smtClean="0"/>
              <a:t>17/06/2022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80253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65E045-133C-40F5-9A04-C2931E120BC8}" type="datetimeFigureOut">
              <a:rPr lang="en-GB" smtClean="0"/>
              <a:t>17/06/2022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135140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65E045-133C-40F5-9A04-C2931E120BC8}"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237048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B4EC2-E597-490D-80CA-FE34F8D65297}" type="slidenum">
              <a:rPr lang="en-GB" smtClean="0"/>
              <a:t>‹#›</a:t>
            </a:fld>
            <a:endParaRPr lang="en-GB"/>
          </a:p>
        </p:txBody>
      </p:sp>
      <p:sp>
        <p:nvSpPr>
          <p:cNvPr id="5" name="Date Placeholder 4"/>
          <p:cNvSpPr>
            <a:spLocks noGrp="1"/>
          </p:cNvSpPr>
          <p:nvPr>
            <p:ph type="dt" sz="half" idx="10"/>
          </p:nvPr>
        </p:nvSpPr>
        <p:spPr/>
        <p:txBody>
          <a:bodyPr/>
          <a:lstStyle/>
          <a:p>
            <a:fld id="{B365E045-133C-40F5-9A04-C2931E120BC8}" type="datetimeFigureOut">
              <a:rPr lang="en-GB" smtClean="0"/>
              <a:t>17/06/2022</a:t>
            </a:fld>
            <a:endParaRPr lang="en-GB"/>
          </a:p>
        </p:txBody>
      </p:sp>
    </p:spTree>
    <p:extLst>
      <p:ext uri="{BB962C8B-B14F-4D97-AF65-F5344CB8AC3E}">
        <p14:creationId xmlns:p14="http://schemas.microsoft.com/office/powerpoint/2010/main" val="115259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65E045-133C-40F5-9A04-C2931E120BC8}" type="datetimeFigureOut">
              <a:rPr lang="en-GB" smtClean="0"/>
              <a:t>17/06/2022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42B4EC2-E597-490D-80CA-FE34F8D65297}" type="slidenum">
              <a:rPr lang="en-GB" smtClean="0"/>
              <a:t>‹#›</a:t>
            </a:fld>
            <a:endParaRPr lang="en-GB"/>
          </a:p>
        </p:txBody>
      </p:sp>
    </p:spTree>
    <p:extLst>
      <p:ext uri="{BB962C8B-B14F-4D97-AF65-F5344CB8AC3E}">
        <p14:creationId xmlns:p14="http://schemas.microsoft.com/office/powerpoint/2010/main" val="103224679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estmidlands.procedures.org.uk/local-content/4gjN/escalation-policy-resolution-of-professional-disagreements/?b=Herefordshir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view.officeapps.live.com/op/view.aspx?src=https%3A%2F%2Fwestmidlands.procedures.org.uk%2Fassets%2Fclients%2F6%2FHerefordshire%2520downloads%2FProfessional%2520Differences%2520Policy%2520v2.docx&amp;wdOrigin=BROWSELINK" TargetMode="External"/><Relationship Id="rId3" Type="http://schemas.openxmlformats.org/officeDocument/2006/relationships/hyperlink" Target="https://herefordshiresafeguardingboards.org.uk/herefordshire-safeguarding-children-partnership/for-professionals/child-safeguarding-practice-reviews/" TargetMode="External"/><Relationship Id="rId7" Type="http://schemas.openxmlformats.org/officeDocument/2006/relationships/hyperlink" Target="https://www.gov.uk/government/publications/working-together-to-safeguard-children--2"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nspcc.org.uk/what-is-child-abuse/types-of-abuse/neglect/" TargetMode="External"/><Relationship Id="rId11" Type="http://schemas.openxmlformats.org/officeDocument/2006/relationships/image" Target="../media/image1.png"/><Relationship Id="rId5" Type="http://schemas.openxmlformats.org/officeDocument/2006/relationships/hyperlink" Target="https://www.ias.org.uk/wp-content/uploads/2020/07/rp28102017.pdf" TargetMode="External"/><Relationship Id="rId10" Type="http://schemas.openxmlformats.org/officeDocument/2006/relationships/hyperlink" Target="https://westmidlands.procedures.org.uk/local-content/0gjN/pre-birth-unborn-tools-and-pathways/?b=Herefordshire" TargetMode="External"/><Relationship Id="rId4" Type="http://schemas.openxmlformats.org/officeDocument/2006/relationships/hyperlink" Target="https://herefordshiresafeguardingboards.org.uk/media/9499/scr-matthew-learning-briefing-final-v1.pdf" TargetMode="External"/><Relationship Id="rId9" Type="http://schemas.openxmlformats.org/officeDocument/2006/relationships/hyperlink" Target="https://westmidlands.procedures.org.uk/assets/clients/6/Herefordshire%20downloads/Right%20Help%20Right%20Time%20Levels%20of%20Need%20Framework%202020_1.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as.org.uk/wp-content/uploads/2020/07/rp28102017.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94876" y="1895757"/>
            <a:ext cx="8596668" cy="1357806"/>
          </a:xfrm>
        </p:spPr>
        <p:txBody>
          <a:bodyPr>
            <a:normAutofit fontScale="90000"/>
          </a:bodyPr>
          <a:lstStyle/>
          <a:p>
            <a:pPr marL="20320" algn="ctr">
              <a:spcAft>
                <a:spcPts val="0"/>
              </a:spcAft>
            </a:pPr>
            <a:r>
              <a:rPr lang="en-GB" sz="4400" b="1" dirty="0" smtClean="0">
                <a:latin typeface="+mn-lt"/>
                <a:ea typeface="Calibri" panose="020F0502020204030204" pitchFamily="34" charset="0"/>
                <a:cs typeface="Arial" panose="020B0604020202020204" pitchFamily="34" charset="0"/>
              </a:rPr>
              <a:t>Serious Case Review Matthew</a:t>
            </a:r>
            <a:br>
              <a:rPr lang="en-GB" sz="4400" b="1" dirty="0" smtClean="0">
                <a:latin typeface="+mn-lt"/>
                <a:ea typeface="Calibri" panose="020F0502020204030204" pitchFamily="34" charset="0"/>
                <a:cs typeface="Arial" panose="020B0604020202020204" pitchFamily="34" charset="0"/>
              </a:rPr>
            </a:br>
            <a:r>
              <a:rPr lang="en-GB" b="1" dirty="0" smtClean="0">
                <a:latin typeface="+mn-lt"/>
                <a:ea typeface="Calibri" panose="020F0502020204030204" pitchFamily="34" charset="0"/>
                <a:cs typeface="Arial" panose="020B0604020202020204" pitchFamily="34" charset="0"/>
              </a:rPr>
              <a:t>Summary of Learning</a:t>
            </a:r>
            <a:br>
              <a:rPr lang="en-GB" b="1" dirty="0" smtClean="0">
                <a:latin typeface="+mn-lt"/>
                <a:ea typeface="Calibri" panose="020F0502020204030204" pitchFamily="34" charset="0"/>
                <a:cs typeface="Arial" panose="020B0604020202020204" pitchFamily="34" charset="0"/>
              </a:rPr>
            </a:br>
            <a:r>
              <a:rPr lang="en-GB" b="1" dirty="0" smtClean="0">
                <a:latin typeface="+mn-lt"/>
                <a:ea typeface="Calibri" panose="020F0502020204030204" pitchFamily="34" charset="0"/>
                <a:cs typeface="Arial" panose="020B0604020202020204" pitchFamily="34" charset="0"/>
              </a:rPr>
              <a:t/>
            </a:r>
            <a:br>
              <a:rPr lang="en-GB" b="1" dirty="0" smtClean="0">
                <a:latin typeface="+mn-lt"/>
                <a:ea typeface="Calibri" panose="020F0502020204030204" pitchFamily="34" charset="0"/>
                <a:cs typeface="Arial" panose="020B0604020202020204" pitchFamily="34" charset="0"/>
              </a:rPr>
            </a:br>
            <a:r>
              <a:rPr lang="en-GB" b="1" dirty="0" smtClean="0">
                <a:ea typeface="Calibri" panose="020F0502020204030204" pitchFamily="34" charset="0"/>
                <a:cs typeface="Arial" panose="020B0604020202020204" pitchFamily="34" charset="0"/>
              </a:rPr>
              <a:t>Herefordshire Safeguarding Children Partnership</a:t>
            </a:r>
            <a:br>
              <a:rPr lang="en-GB" b="1" dirty="0" smtClean="0">
                <a:ea typeface="Calibri" panose="020F0502020204030204" pitchFamily="34" charset="0"/>
                <a:cs typeface="Arial" panose="020B0604020202020204" pitchFamily="34" charset="0"/>
              </a:rPr>
            </a:br>
            <a:r>
              <a:rPr lang="en-GB" b="1" dirty="0">
                <a:ea typeface="Calibri" panose="020F0502020204030204" pitchFamily="34" charset="0"/>
                <a:cs typeface="Arial" panose="020B0604020202020204" pitchFamily="34" charset="0"/>
              </a:rPr>
              <a:t/>
            </a:r>
            <a:br>
              <a:rPr lang="en-GB" b="1" dirty="0">
                <a:ea typeface="Calibri" panose="020F0502020204030204" pitchFamily="34" charset="0"/>
                <a:cs typeface="Arial" panose="020B0604020202020204" pitchFamily="34" charset="0"/>
              </a:rPr>
            </a:br>
            <a:r>
              <a:rPr lang="en-GB" b="1" dirty="0" smtClean="0">
                <a:ea typeface="Calibri" panose="020F0502020204030204" pitchFamily="34" charset="0"/>
                <a:cs typeface="Arial" panose="020B0604020202020204" pitchFamily="34" charset="0"/>
              </a:rPr>
              <a:t>February 2022</a:t>
            </a:r>
            <a:endParaRPr lang="en-GB" sz="3100" b="1" dirty="0">
              <a:latin typeface="+mn-lt"/>
              <a:cs typeface="Arial" panose="020B0604020202020204" pitchFamily="34" charset="0"/>
            </a:endParaRPr>
          </a:p>
        </p:txBody>
      </p:sp>
      <p:pic>
        <p:nvPicPr>
          <p:cNvPr id="3" name="Picture 2"/>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2000610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Lesson 5: Use professional challenge when needed, and do so using the Professional Differences Policy</a:t>
            </a:r>
            <a:endParaRPr lang="en-GB" b="1" dirty="0"/>
          </a:p>
        </p:txBody>
      </p:sp>
      <p:sp>
        <p:nvSpPr>
          <p:cNvPr id="3" name="Content Placeholder 2"/>
          <p:cNvSpPr>
            <a:spLocks noGrp="1"/>
          </p:cNvSpPr>
          <p:nvPr>
            <p:ph idx="1"/>
          </p:nvPr>
        </p:nvSpPr>
        <p:spPr>
          <a:xfrm>
            <a:off x="829734" y="2421258"/>
            <a:ext cx="8596668" cy="4181561"/>
          </a:xfrm>
        </p:spPr>
        <p:txBody>
          <a:bodyPr>
            <a:normAutofit fontScale="92500" lnSpcReduction="20000"/>
          </a:bodyPr>
          <a:lstStyle/>
          <a:p>
            <a:pPr marL="0" indent="0">
              <a:buNone/>
            </a:pPr>
            <a:r>
              <a:rPr lang="en-GB" sz="2000" dirty="0" smtClean="0">
                <a:solidFill>
                  <a:schemeClr val="tx1"/>
                </a:solidFill>
              </a:rPr>
              <a:t>“</a:t>
            </a:r>
            <a:r>
              <a:rPr lang="en-GB" sz="2000" dirty="0">
                <a:solidFill>
                  <a:schemeClr val="tx1"/>
                </a:solidFill>
                <a:cs typeface="Arial" panose="020B0604020202020204" pitchFamily="34" charset="0"/>
              </a:rPr>
              <a:t>There is still a reluctance to challenge decisions which are not considered to be correct. Where practitioners do not agree with decisions, they should work to resolve them with reference to the Herefordshire Professional Differences </a:t>
            </a:r>
            <a:r>
              <a:rPr lang="en-GB" sz="2000" dirty="0" smtClean="0">
                <a:solidFill>
                  <a:schemeClr val="tx1"/>
                </a:solidFill>
                <a:cs typeface="Arial" panose="020B0604020202020204" pitchFamily="34" charset="0"/>
              </a:rPr>
              <a:t>Policy”</a:t>
            </a:r>
            <a:endParaRPr lang="en-GB" sz="2000" dirty="0" smtClean="0">
              <a:solidFill>
                <a:schemeClr val="tx1"/>
              </a:solidFill>
            </a:endParaRPr>
          </a:p>
          <a:p>
            <a:endParaRPr lang="en-GB" sz="2000" dirty="0" smtClean="0">
              <a:solidFill>
                <a:schemeClr val="tx1"/>
              </a:solidFill>
            </a:endParaRPr>
          </a:p>
          <a:p>
            <a:r>
              <a:rPr lang="en-GB" sz="2000" dirty="0" smtClean="0">
                <a:solidFill>
                  <a:schemeClr val="tx1"/>
                </a:solidFill>
              </a:rPr>
              <a:t>When a challenge is escalated, cite and follow the Herefordshire Safeguarding Children Partnership Professional Differences Policy</a:t>
            </a:r>
          </a:p>
          <a:p>
            <a:r>
              <a:rPr lang="en-GB" sz="2000" dirty="0" smtClean="0">
                <a:solidFill>
                  <a:schemeClr val="tx1"/>
                </a:solidFill>
              </a:rPr>
              <a:t>Challenge means that you are championing the best outcomes for children</a:t>
            </a:r>
          </a:p>
          <a:p>
            <a:r>
              <a:rPr lang="en-GB" sz="2000" dirty="0">
                <a:solidFill>
                  <a:schemeClr val="tx1"/>
                </a:solidFill>
              </a:rPr>
              <a:t>Focus on the </a:t>
            </a:r>
            <a:r>
              <a:rPr lang="en-GB" sz="2000" dirty="0" smtClean="0">
                <a:solidFill>
                  <a:schemeClr val="tx1"/>
                </a:solidFill>
              </a:rPr>
              <a:t>child’s </a:t>
            </a:r>
            <a:r>
              <a:rPr lang="en-GB" sz="2000" dirty="0">
                <a:solidFill>
                  <a:schemeClr val="tx1"/>
                </a:solidFill>
              </a:rPr>
              <a:t>safety, and ask </a:t>
            </a:r>
            <a:r>
              <a:rPr lang="en-GB" sz="2000" dirty="0" smtClean="0">
                <a:solidFill>
                  <a:schemeClr val="tx1"/>
                </a:solidFill>
              </a:rPr>
              <a:t>“Why is there </a:t>
            </a:r>
            <a:r>
              <a:rPr lang="en-GB" sz="2000" dirty="0">
                <a:solidFill>
                  <a:schemeClr val="tx1"/>
                </a:solidFill>
              </a:rPr>
              <a:t>a difference of opinion, is there any gap of our knowledge of the </a:t>
            </a:r>
            <a:r>
              <a:rPr lang="en-GB" sz="2000" dirty="0" smtClean="0">
                <a:solidFill>
                  <a:schemeClr val="tx1"/>
                </a:solidFill>
              </a:rPr>
              <a:t>case?” Is there a gap in understanding of or application the Right Help Right Time Levels of Need Framework?</a:t>
            </a:r>
          </a:p>
          <a:p>
            <a:r>
              <a:rPr lang="en-GB" sz="2000" dirty="0" smtClean="0">
                <a:solidFill>
                  <a:schemeClr val="tx1"/>
                </a:solidFill>
              </a:rPr>
              <a:t>Refer to Herefordshire’s </a:t>
            </a:r>
            <a:r>
              <a:rPr lang="en-GB" sz="2000" dirty="0" smtClean="0">
                <a:solidFill>
                  <a:schemeClr val="tx1"/>
                </a:solidFill>
                <a:hlinkClick r:id="rId3"/>
              </a:rPr>
              <a:t>Professional Differences Policy</a:t>
            </a:r>
            <a:endParaRPr lang="en-GB" sz="2000" dirty="0">
              <a:solidFill>
                <a:schemeClr val="tx1"/>
              </a:solidFill>
            </a:endParaRPr>
          </a:p>
        </p:txBody>
      </p:sp>
      <p:pic>
        <p:nvPicPr>
          <p:cNvPr id="4" name="Picture 3"/>
          <p:cNvPicPr>
            <a:picLocks noChangeAspect="1"/>
          </p:cNvPicPr>
          <p:nvPr/>
        </p:nvPicPr>
        <p:blipFill>
          <a:blip r:embed="rId4"/>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3846261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4803" y="141768"/>
            <a:ext cx="8596668" cy="623776"/>
          </a:xfrm>
        </p:spPr>
        <p:txBody>
          <a:bodyPr>
            <a:normAutofit fontScale="90000"/>
          </a:bodyPr>
          <a:lstStyle/>
          <a:p>
            <a:r>
              <a:rPr lang="en-GB" b="1" dirty="0" smtClean="0"/>
              <a:t>Professional challenge: an example</a:t>
            </a:r>
            <a:endParaRPr lang="en-GB" b="1" dirty="0"/>
          </a:p>
        </p:txBody>
      </p:sp>
      <p:sp>
        <p:nvSpPr>
          <p:cNvPr id="3" name="Content Placeholder 2"/>
          <p:cNvSpPr>
            <a:spLocks noGrp="1"/>
          </p:cNvSpPr>
          <p:nvPr>
            <p:ph idx="1"/>
          </p:nvPr>
        </p:nvSpPr>
        <p:spPr>
          <a:xfrm>
            <a:off x="261004" y="835541"/>
            <a:ext cx="9095648" cy="737443"/>
          </a:xfrm>
        </p:spPr>
        <p:txBody>
          <a:bodyPr>
            <a:normAutofit/>
          </a:bodyPr>
          <a:lstStyle/>
          <a:p>
            <a:pPr marL="0" lvl="0" indent="0" algn="ctr" defTabSz="914400">
              <a:spcBef>
                <a:spcPts val="0"/>
              </a:spcBef>
              <a:buClrTx/>
              <a:buSzTx/>
              <a:buNone/>
            </a:pPr>
            <a:r>
              <a:rPr lang="en-US" sz="2000" b="1" i="1" dirty="0">
                <a:solidFill>
                  <a:prstClr val="black"/>
                </a:solidFill>
                <a:latin typeface="Calibri" panose="020F0502020204030204"/>
              </a:rPr>
              <a:t>“The safety and wellbeing of individual children and young people is the paramount consideration in any challenge and escalation”</a:t>
            </a:r>
            <a:endParaRPr lang="en-GB" sz="2000" b="1" i="1" dirty="0">
              <a:solidFill>
                <a:prstClr val="black"/>
              </a:solidFill>
              <a:latin typeface="Calibri" panose="020F0502020204030204"/>
            </a:endParaRPr>
          </a:p>
          <a:p>
            <a:pPr marL="0" indent="0">
              <a:buNone/>
            </a:pPr>
            <a:endParaRPr lang="en-GB" sz="2000" dirty="0">
              <a:solidFill>
                <a:schemeClr val="tx1"/>
              </a:solidFill>
            </a:endParaRPr>
          </a:p>
        </p:txBody>
      </p:sp>
      <p:sp>
        <p:nvSpPr>
          <p:cNvPr id="6" name="Title 19"/>
          <p:cNvSpPr txBox="1">
            <a:spLocks/>
          </p:cNvSpPr>
          <p:nvPr/>
        </p:nvSpPr>
        <p:spPr>
          <a:xfrm>
            <a:off x="261003" y="1557481"/>
            <a:ext cx="11571516" cy="2024744"/>
          </a:xfrm>
          <a:prstGeom prst="roundRect">
            <a:avLst/>
          </a:prstGeom>
          <a:solidFill>
            <a:sysClr val="window" lastClr="FFFFFF"/>
          </a:solidFill>
          <a:ln w="76200" cap="rnd" cmpd="sng" algn="ctr">
            <a:solidFill>
              <a:srgbClr val="FFC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t/>
            </a:r>
            <a:br>
              <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br>
            <a:r>
              <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t/>
            </a:r>
            <a:br>
              <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br>
            <a:r>
              <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t/>
            </a:r>
            <a:br>
              <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br>
            <a:r>
              <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t/>
            </a:r>
            <a:br>
              <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br>
            <a:endParaRPr kumimoji="0" lang="en-GB" sz="12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lang="en-GB" sz="1200" b="1" dirty="0">
              <a:solidFill>
                <a:sysClr val="windowText" lastClr="000000"/>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18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t>Stage 1 Line/Team Manager to Line/Team Manager</a:t>
            </a:r>
            <a:br>
              <a:rPr kumimoji="0" lang="en-GB" sz="1800" b="1" i="0" u="none" strike="noStrike" kern="1200" cap="none" spc="0" normalizeH="0" baseline="0" noProof="0" dirty="0" smtClean="0">
                <a:ln>
                  <a:noFill/>
                </a:ln>
                <a:solidFill>
                  <a:sysClr val="windowText" lastClr="000000"/>
                </a:solidFill>
                <a:effectLst/>
                <a:uLnTx/>
                <a:uFillTx/>
                <a:latin typeface="Verdana" panose="020B0604030504040204" pitchFamily="34" charset="0"/>
                <a:ea typeface="Verdana" panose="020B0604030504040204" pitchFamily="34" charset="0"/>
                <a:cs typeface="+mn-cs"/>
              </a:rPr>
            </a:br>
            <a:r>
              <a:rPr kumimoji="0" lang="en-GB" sz="18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
            </a:r>
            <a:br>
              <a:rPr kumimoji="0" lang="en-GB" sz="18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br>
            <a:r>
              <a:rPr kumimoji="0" lang="en-GB" sz="18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
            </a:r>
            <a:br>
              <a:rPr kumimoji="0" lang="en-GB" sz="18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br>
            <a:r>
              <a:rPr kumimoji="0" lang="en-GB" sz="18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Concerns raised by the community midwife directly to social worker in an attempt to resolve concerns prior to initiating a formal escalation</a:t>
            </a:r>
            <a:br>
              <a:rPr kumimoji="0" lang="en-GB" sz="18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br>
            <a:r>
              <a:rPr kumimoji="0" lang="en-GB" sz="18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Concerns not addressed, therefore the midwife reported this to me. As supervisor to the community midwife escalated to team manager STAGE ONE – a response was not received in timescales</a:t>
            </a:r>
            <a:br>
              <a:rPr kumimoji="0" lang="en-GB" sz="18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br>
            <a:r>
              <a:rPr kumimoji="0" lang="en-GB" sz="16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
            </a:r>
            <a:br>
              <a:rPr kumimoji="0" lang="en-GB" sz="16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br>
            <a:r>
              <a:rPr kumimoji="0" lang="en-GB" sz="14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
            </a:r>
            <a:br>
              <a:rPr kumimoji="0" lang="en-GB" sz="14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br>
            <a:r>
              <a:rPr kumimoji="0" lang="en-GB" sz="12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
            </a:r>
            <a:br>
              <a:rPr kumimoji="0" lang="en-GB" sz="12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br>
            <a:r>
              <a:rPr kumimoji="0" lang="en-GB" sz="12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
            </a:r>
            <a:br>
              <a:rPr kumimoji="0" lang="en-GB" sz="1200" b="1"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br>
            <a:endParaRPr kumimoji="0" lang="en-GB" sz="1100" b="0"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1100" b="0" i="0" u="none" strike="noStrike" kern="1200" cap="none" spc="0" normalizeH="0" baseline="0" noProof="0" dirty="0" smtClean="0">
                <a:ln>
                  <a:noFill/>
                </a:ln>
                <a:solidFill>
                  <a:sysClr val="windowText" lastClr="000000"/>
                </a:solidFill>
                <a:effectLst/>
                <a:uLnTx/>
                <a:uFillTx/>
                <a:latin typeface="Calibri" panose="020F0502020204030204"/>
                <a:ea typeface="Calibri" panose="020F0502020204030204" pitchFamily="34" charset="0"/>
                <a:cs typeface="+mn-cs"/>
              </a:rPr>
              <a:t> </a:t>
            </a:r>
            <a:endParaRPr kumimoji="0" lang="en-GB" sz="1100" b="0" i="0" u="none" strike="noStrike" kern="120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mn-cs"/>
            </a:endParaRPr>
          </a:p>
        </p:txBody>
      </p:sp>
      <p:sp>
        <p:nvSpPr>
          <p:cNvPr id="7" name="Rounded Rectangle 6"/>
          <p:cNvSpPr/>
          <p:nvPr/>
        </p:nvSpPr>
        <p:spPr>
          <a:xfrm>
            <a:off x="261003" y="4191000"/>
            <a:ext cx="11571516" cy="2667000"/>
          </a:xfrm>
          <a:prstGeom prst="roundRect">
            <a:avLst/>
          </a:prstGeom>
          <a:solidFill>
            <a:sysClr val="window" lastClr="FFFFFF"/>
          </a:solidFill>
          <a:ln w="76200" cap="flat" cmpd="sng" algn="ctr">
            <a:solidFill>
              <a:srgbClr val="8064A2"/>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defTabSz="914400"/>
            <a:endParaRPr lang="en-GB" sz="1400" b="1" dirty="0" smtClean="0">
              <a:solidFill>
                <a:prstClr val="black"/>
              </a:solidFill>
              <a:latin typeface="Verdana" panose="020B0604030504040204" pitchFamily="34" charset="0"/>
              <a:ea typeface="Verdana" panose="020B0604030504040204" pitchFamily="34" charset="0"/>
            </a:endParaRPr>
          </a:p>
          <a:p>
            <a:pPr algn="ctr" defTabSz="914400"/>
            <a:r>
              <a:rPr lang="en-GB" sz="1400" b="1" dirty="0" smtClean="0">
                <a:solidFill>
                  <a:prstClr val="black"/>
                </a:solidFill>
                <a:latin typeface="Verdana" panose="020B0604030504040204" pitchFamily="34" charset="0"/>
                <a:ea typeface="Verdana" panose="020B0604030504040204" pitchFamily="34" charset="0"/>
              </a:rPr>
              <a:t>  </a:t>
            </a:r>
            <a:endParaRPr lang="en-GB" sz="1400" b="1" dirty="0">
              <a:solidFill>
                <a:prstClr val="black"/>
              </a:solidFill>
              <a:latin typeface="Verdana" panose="020B0604030504040204" pitchFamily="34" charset="0"/>
              <a:ea typeface="Verdana" panose="020B0604030504040204" pitchFamily="34" charset="0"/>
            </a:endParaRPr>
          </a:p>
          <a:p>
            <a:pPr algn="ctr" defTabSz="914400"/>
            <a:endParaRPr lang="en-GB" sz="1400" b="1" dirty="0" smtClean="0">
              <a:solidFill>
                <a:prstClr val="black"/>
              </a:solidFill>
              <a:latin typeface="Verdana" panose="020B0604030504040204" pitchFamily="34" charset="0"/>
              <a:ea typeface="Verdana" panose="020B0604030504040204" pitchFamily="34" charset="0"/>
            </a:endParaRPr>
          </a:p>
          <a:p>
            <a:pPr algn="ctr" defTabSz="914400"/>
            <a:endParaRPr lang="en-GB" sz="1400" b="1" dirty="0">
              <a:solidFill>
                <a:prstClr val="black"/>
              </a:solidFill>
              <a:latin typeface="Verdana" panose="020B0604030504040204" pitchFamily="34" charset="0"/>
              <a:ea typeface="Verdana" panose="020B0604030504040204" pitchFamily="34" charset="0"/>
            </a:endParaRPr>
          </a:p>
          <a:p>
            <a:pPr algn="ctr" defTabSz="914400"/>
            <a:endParaRPr lang="en-GB" sz="1400" b="1" dirty="0" smtClean="0">
              <a:solidFill>
                <a:prstClr val="black"/>
              </a:solidFill>
              <a:latin typeface="Verdana" panose="020B0604030504040204" pitchFamily="34" charset="0"/>
              <a:ea typeface="Verdana" panose="020B0604030504040204" pitchFamily="34" charset="0"/>
            </a:endParaRPr>
          </a:p>
          <a:p>
            <a:pPr algn="ctr" defTabSz="914400"/>
            <a:endParaRPr lang="en-GB" sz="1400" b="1" dirty="0">
              <a:solidFill>
                <a:prstClr val="black"/>
              </a:solidFill>
              <a:latin typeface="Verdana" panose="020B0604030504040204" pitchFamily="34" charset="0"/>
              <a:ea typeface="Verdana" panose="020B0604030504040204" pitchFamily="34" charset="0"/>
            </a:endParaRPr>
          </a:p>
          <a:p>
            <a:pPr algn="ctr" defTabSz="914400"/>
            <a:endParaRPr lang="en-GB" sz="1400" b="1" dirty="0" smtClean="0">
              <a:solidFill>
                <a:prstClr val="black"/>
              </a:solidFill>
              <a:latin typeface="Verdana" panose="020B0604030504040204" pitchFamily="34" charset="0"/>
              <a:ea typeface="Verdana" panose="020B0604030504040204" pitchFamily="34" charset="0"/>
            </a:endParaRPr>
          </a:p>
          <a:p>
            <a:pPr algn="ctr" defTabSz="914400"/>
            <a:endParaRPr lang="en-GB" sz="1400" b="1" dirty="0" smtClean="0">
              <a:solidFill>
                <a:prstClr val="black"/>
              </a:solidFill>
              <a:latin typeface="Verdana" panose="020B0604030504040204" pitchFamily="34" charset="0"/>
              <a:ea typeface="Verdana" panose="020B0604030504040204" pitchFamily="34" charset="0"/>
            </a:endParaRPr>
          </a:p>
          <a:p>
            <a:pPr algn="ctr" defTabSz="914400"/>
            <a:endParaRPr lang="en-GB" sz="1400" b="1" dirty="0" smtClean="0">
              <a:solidFill>
                <a:prstClr val="black"/>
              </a:solidFill>
              <a:latin typeface="Verdana" panose="020B0604030504040204" pitchFamily="34" charset="0"/>
              <a:ea typeface="Verdana" panose="020B0604030504040204" pitchFamily="34" charset="0"/>
            </a:endParaRPr>
          </a:p>
          <a:p>
            <a:pPr algn="ctr" defTabSz="914400"/>
            <a:endParaRPr lang="en-GB" sz="1400" b="1" dirty="0">
              <a:solidFill>
                <a:prstClr val="black"/>
              </a:solidFill>
              <a:latin typeface="Verdana" panose="020B0604030504040204" pitchFamily="34" charset="0"/>
              <a:ea typeface="Verdana" panose="020B0604030504040204" pitchFamily="34" charset="0"/>
            </a:endParaRPr>
          </a:p>
          <a:p>
            <a:pPr algn="ctr" defTabSz="914400"/>
            <a:endParaRPr lang="en-GB" sz="1400" b="1" dirty="0" smtClean="0">
              <a:solidFill>
                <a:prstClr val="black"/>
              </a:solidFill>
              <a:latin typeface="Verdana" panose="020B0604030504040204" pitchFamily="34" charset="0"/>
              <a:ea typeface="Verdana" panose="020B0604030504040204" pitchFamily="34" charset="0"/>
            </a:endParaRPr>
          </a:p>
          <a:p>
            <a:pPr algn="ctr" defTabSz="914400"/>
            <a:r>
              <a:rPr lang="en-GB" sz="1400" b="1" dirty="0" smtClean="0">
                <a:solidFill>
                  <a:prstClr val="black"/>
                </a:solidFill>
                <a:latin typeface="Verdana" panose="020B0604030504040204" pitchFamily="34" charset="0"/>
                <a:ea typeface="Verdana" panose="020B0604030504040204" pitchFamily="34" charset="0"/>
              </a:rPr>
              <a:t>Stage 2 Safeguarding Lead/Head of Service to</a:t>
            </a:r>
            <a:r>
              <a:rPr lang="en-GB" sz="1400" dirty="0">
                <a:solidFill>
                  <a:prstClr val="black"/>
                </a:solidFill>
                <a:latin typeface="Verdana" panose="020B0604030504040204" pitchFamily="34" charset="0"/>
                <a:ea typeface="Verdana" panose="020B0604030504040204" pitchFamily="34" charset="0"/>
              </a:rPr>
              <a:t> </a:t>
            </a:r>
            <a:r>
              <a:rPr lang="en-GB" sz="1400" b="1" dirty="0" smtClean="0">
                <a:solidFill>
                  <a:prstClr val="black"/>
                </a:solidFill>
                <a:latin typeface="Verdana" panose="020B0604030504040204" pitchFamily="34" charset="0"/>
                <a:ea typeface="Verdana" panose="020B0604030504040204" pitchFamily="34" charset="0"/>
              </a:rPr>
              <a:t>Safeguarding Lead/Head of Service</a:t>
            </a:r>
            <a:endParaRPr lang="en-GB" sz="1400" dirty="0" smtClean="0">
              <a:solidFill>
                <a:prstClr val="black"/>
              </a:solidFill>
              <a:latin typeface="Verdana" panose="020B0604030504040204" pitchFamily="34" charset="0"/>
              <a:ea typeface="Verdana" panose="020B0604030504040204" pitchFamily="34" charset="0"/>
            </a:endParaRPr>
          </a:p>
          <a:p>
            <a:pPr algn="ctr" defTabSz="914400"/>
            <a:endParaRPr lang="en-GB" sz="1400" b="1" i="1" u="sng" dirty="0" smtClean="0">
              <a:solidFill>
                <a:prstClr val="black"/>
              </a:solidFill>
              <a:latin typeface="Calibri" panose="020F0502020204030204" pitchFamily="34" charset="0"/>
              <a:ea typeface="Calibri" panose="020F0502020204030204" pitchFamily="34" charset="0"/>
            </a:endParaRPr>
          </a:p>
          <a:p>
            <a:pPr algn="ctr" defTabSz="914400"/>
            <a:r>
              <a:rPr lang="en-GB" sz="1400" b="1" i="1" u="sng" dirty="0" smtClean="0">
                <a:solidFill>
                  <a:prstClr val="black"/>
                </a:solidFill>
                <a:latin typeface="Calibri" panose="020F0502020204030204" pitchFamily="34" charset="0"/>
                <a:ea typeface="Calibri" panose="020F0502020204030204" pitchFamily="34" charset="0"/>
              </a:rPr>
              <a:t>Escalation summary</a:t>
            </a:r>
          </a:p>
          <a:p>
            <a:pPr algn="ctr" defTabSz="914400"/>
            <a:r>
              <a:rPr lang="en-GB" sz="1400" i="1" dirty="0" smtClean="0">
                <a:solidFill>
                  <a:prstClr val="black"/>
                </a:solidFill>
                <a:latin typeface="Calibri" panose="020F0502020204030204"/>
              </a:rPr>
              <a:t>“</a:t>
            </a:r>
            <a:r>
              <a:rPr lang="en-GB" sz="1400" b="1" i="1" dirty="0" smtClean="0">
                <a:solidFill>
                  <a:prstClr val="black"/>
                </a:solidFill>
                <a:latin typeface="Calibri" panose="020F0502020204030204"/>
              </a:rPr>
              <a:t>In my professional opinion due to the risks and concerns outlined in the escalation document attached I feel that a period of supervision in a mother and baby/family placement would provide the most appropriate support and supervision to evidence that mother and father can safety care for, meet the needs of and parent their </a:t>
            </a:r>
            <a:r>
              <a:rPr lang="en-GB" sz="1400" b="1" i="1" dirty="0" err="1" smtClean="0">
                <a:solidFill>
                  <a:prstClr val="black"/>
                </a:solidFill>
                <a:latin typeface="Calibri" panose="020F0502020204030204"/>
              </a:rPr>
              <a:t>newborn</a:t>
            </a:r>
            <a:r>
              <a:rPr lang="en-GB" sz="1400" b="1" i="1" dirty="0" smtClean="0">
                <a:solidFill>
                  <a:prstClr val="black"/>
                </a:solidFill>
                <a:latin typeface="Calibri" panose="020F0502020204030204"/>
              </a:rPr>
              <a:t> baby and safeguard him/her from harm.”</a:t>
            </a:r>
            <a:endParaRPr lang="en-GB" sz="1400" b="1" i="1" dirty="0">
              <a:solidFill>
                <a:srgbClr val="FF0000"/>
              </a:solidFill>
              <a:latin typeface="Calibri" panose="020F0502020204030204"/>
            </a:endParaRPr>
          </a:p>
          <a:p>
            <a:pPr algn="ctr" defTabSz="914400"/>
            <a:r>
              <a:rPr lang="en-GB" sz="1400" b="1" i="1" u="sng" dirty="0" smtClean="0">
                <a:solidFill>
                  <a:srgbClr val="FF0000"/>
                </a:solidFill>
                <a:latin typeface="Calibri" panose="020F0502020204030204"/>
              </a:rPr>
              <a:t>Response </a:t>
            </a:r>
          </a:p>
          <a:p>
            <a:pPr algn="ctr" defTabSz="914400"/>
            <a:r>
              <a:rPr lang="en-GB" sz="1400" b="1" i="1" dirty="0" smtClean="0">
                <a:solidFill>
                  <a:srgbClr val="FF0000"/>
                </a:solidFill>
                <a:latin typeface="Calibri" panose="020F0502020204030204"/>
              </a:rPr>
              <a:t>“Response- concerns presented at legal planning meeting and decision made for a family assessment placement – received by team manager and agreed by head of service”</a:t>
            </a:r>
          </a:p>
          <a:p>
            <a:pPr algn="ctr" defTabSz="914400"/>
            <a:endParaRPr lang="en-GB" sz="1400" b="1" i="1" dirty="0">
              <a:solidFill>
                <a:srgbClr val="FF0000"/>
              </a:solidFill>
              <a:latin typeface="Calibri" panose="020F0502020204030204"/>
            </a:endParaRPr>
          </a:p>
          <a:p>
            <a:pPr algn="ctr" defTabSz="914400"/>
            <a:r>
              <a:rPr lang="en-GB" sz="1400" b="1" i="1" dirty="0" smtClean="0">
                <a:solidFill>
                  <a:srgbClr val="FF0000"/>
                </a:solidFill>
                <a:latin typeface="Calibri" panose="020F0502020204030204"/>
              </a:rPr>
              <a:t>This was reported to the partnership as a resolved escalation at stage 2</a:t>
            </a:r>
            <a:endParaRPr lang="en-GB" sz="1400" b="1" dirty="0" smtClean="0">
              <a:solidFill>
                <a:prstClr val="black"/>
              </a:solidFill>
              <a:latin typeface="Calibri" panose="020F0502020204030204"/>
            </a:endParaRPr>
          </a:p>
          <a:p>
            <a:pPr algn="ctr" defTabSz="914400"/>
            <a:endParaRPr lang="en-GB" sz="1400" b="1" dirty="0" smtClean="0">
              <a:solidFill>
                <a:prstClr val="black"/>
              </a:solidFill>
              <a:latin typeface="Calibri" panose="020F0502020204030204" pitchFamily="34" charset="0"/>
              <a:ea typeface="Calibri" panose="020F0502020204030204" pitchFamily="34" charset="0"/>
            </a:endParaRPr>
          </a:p>
          <a:p>
            <a:pPr algn="ctr" defTabSz="914400"/>
            <a:endParaRPr lang="en-GB" sz="1400" b="1" dirty="0">
              <a:solidFill>
                <a:prstClr val="black"/>
              </a:solidFill>
              <a:latin typeface="Calibri" panose="020F0502020204030204" pitchFamily="34" charset="0"/>
              <a:ea typeface="Calibri" panose="020F0502020204030204" pitchFamily="34" charset="0"/>
            </a:endParaRPr>
          </a:p>
          <a:p>
            <a:pPr algn="ctr" defTabSz="914400"/>
            <a:endParaRPr lang="en-GB" sz="1400" dirty="0" smtClean="0">
              <a:solidFill>
                <a:prstClr val="black"/>
              </a:solidFill>
              <a:latin typeface="Calibri" panose="020F0502020204030204" pitchFamily="34" charset="0"/>
              <a:ea typeface="Calibri" panose="020F0502020204030204" pitchFamily="34" charset="0"/>
            </a:endParaRPr>
          </a:p>
          <a:p>
            <a:pPr algn="ctr" defTabSz="914400"/>
            <a:endParaRPr lang="en-GB" sz="1400" dirty="0">
              <a:solidFill>
                <a:prstClr val="black"/>
              </a:solidFill>
              <a:latin typeface="Calibri" panose="020F0502020204030204" pitchFamily="34" charset="0"/>
              <a:ea typeface="Calibri" panose="020F0502020204030204" pitchFamily="34" charset="0"/>
            </a:endParaRPr>
          </a:p>
          <a:p>
            <a:pPr algn="ctr" defTabSz="914400"/>
            <a:endParaRPr lang="en-GB" sz="1400" dirty="0" smtClean="0">
              <a:solidFill>
                <a:prstClr val="black"/>
              </a:solidFill>
              <a:latin typeface="Calibri" panose="020F0502020204030204" pitchFamily="34" charset="0"/>
              <a:ea typeface="Calibri" panose="020F0502020204030204" pitchFamily="34" charset="0"/>
            </a:endParaRPr>
          </a:p>
          <a:p>
            <a:pPr algn="ctr" defTabSz="914400"/>
            <a:endParaRPr lang="en-GB" sz="1400" dirty="0">
              <a:solidFill>
                <a:prstClr val="black"/>
              </a:solidFill>
              <a:latin typeface="Calibri" panose="020F0502020204030204" pitchFamily="34" charset="0"/>
              <a:ea typeface="Calibri" panose="020F0502020204030204" pitchFamily="34" charset="0"/>
            </a:endParaRPr>
          </a:p>
          <a:p>
            <a:pPr algn="ctr" defTabSz="914400"/>
            <a:endParaRPr lang="en-GB" sz="1400" dirty="0" smtClean="0">
              <a:solidFill>
                <a:prstClr val="black"/>
              </a:solidFill>
              <a:latin typeface="Calibri" panose="020F0502020204030204" pitchFamily="34" charset="0"/>
              <a:ea typeface="Calibri" panose="020F0502020204030204" pitchFamily="34" charset="0"/>
            </a:endParaRPr>
          </a:p>
          <a:p>
            <a:pPr algn="ctr" defTabSz="914400"/>
            <a:endParaRPr lang="en-GB" sz="1400" dirty="0">
              <a:solidFill>
                <a:prstClr val="black"/>
              </a:solidFill>
              <a:latin typeface="Calibri" panose="020F0502020204030204" pitchFamily="34" charset="0"/>
              <a:ea typeface="Calibri" panose="020F0502020204030204" pitchFamily="34" charset="0"/>
            </a:endParaRPr>
          </a:p>
          <a:p>
            <a:pPr algn="ctr" defTabSz="914400"/>
            <a:endParaRPr lang="en-GB" sz="1400" dirty="0" smtClean="0">
              <a:solidFill>
                <a:prstClr val="black"/>
              </a:solidFill>
              <a:latin typeface="Calibri" panose="020F0502020204030204" pitchFamily="34" charset="0"/>
              <a:ea typeface="Calibri" panose="020F0502020204030204" pitchFamily="34" charset="0"/>
            </a:endParaRPr>
          </a:p>
          <a:p>
            <a:pPr algn="ctr" defTabSz="914400"/>
            <a:endParaRPr lang="en-GB" sz="1400" dirty="0">
              <a:solidFill>
                <a:prstClr val="black"/>
              </a:solidFill>
              <a:latin typeface="Calibri" panose="020F0502020204030204" pitchFamily="34" charset="0"/>
              <a:ea typeface="Calibri" panose="020F0502020204030204" pitchFamily="34" charset="0"/>
            </a:endParaRPr>
          </a:p>
          <a:p>
            <a:pPr algn="ctr" defTabSz="914400"/>
            <a:r>
              <a:rPr lang="en-GB" sz="1400" dirty="0">
                <a:solidFill>
                  <a:prstClr val="black"/>
                </a:solidFill>
                <a:latin typeface="Calibri" panose="020F0502020204030204" pitchFamily="34" charset="0"/>
                <a:ea typeface="Calibri" panose="020F0502020204030204" pitchFamily="34" charset="0"/>
              </a:rPr>
              <a:t> </a:t>
            </a:r>
          </a:p>
        </p:txBody>
      </p:sp>
      <p:sp>
        <p:nvSpPr>
          <p:cNvPr id="8" name="Down Arrow 7"/>
          <p:cNvSpPr/>
          <p:nvPr/>
        </p:nvSpPr>
        <p:spPr>
          <a:xfrm>
            <a:off x="5736517" y="3695699"/>
            <a:ext cx="620485" cy="495301"/>
          </a:xfrm>
          <a:prstGeom prst="downArrow">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9" name="Rectangle 8"/>
          <p:cNvSpPr/>
          <p:nvPr/>
        </p:nvSpPr>
        <p:spPr>
          <a:xfrm>
            <a:off x="9696894" y="173990"/>
            <a:ext cx="2495106" cy="1200329"/>
          </a:xfrm>
          <a:prstGeom prst="rect">
            <a:avLst/>
          </a:prstGeom>
        </p:spPr>
        <p:txBody>
          <a:bodyPr wrap="square">
            <a:spAutoFit/>
          </a:bodyPr>
          <a:lstStyle/>
          <a:p>
            <a:pPr algn="r"/>
            <a:r>
              <a:rPr lang="en-GB" b="1" dirty="0" smtClean="0">
                <a:solidFill>
                  <a:schemeClr val="bg1"/>
                </a:solidFill>
              </a:rPr>
              <a:t>Emily Strange,</a:t>
            </a:r>
          </a:p>
          <a:p>
            <a:pPr algn="r"/>
            <a:r>
              <a:rPr lang="en-GB" b="1" dirty="0">
                <a:solidFill>
                  <a:schemeClr val="bg1"/>
                </a:solidFill>
              </a:rPr>
              <a:t>Named Midwife </a:t>
            </a:r>
            <a:r>
              <a:rPr lang="en-GB" b="1" dirty="0" smtClean="0">
                <a:solidFill>
                  <a:schemeClr val="bg1"/>
                </a:solidFill>
              </a:rPr>
              <a:t>Safeguarding, Wye Valley Trust  </a:t>
            </a:r>
            <a:endParaRPr lang="en-GB" b="1" dirty="0">
              <a:solidFill>
                <a:schemeClr val="bg1"/>
              </a:solidFill>
            </a:endParaRPr>
          </a:p>
        </p:txBody>
      </p:sp>
    </p:spTree>
    <p:extLst>
      <p:ext uri="{BB962C8B-B14F-4D97-AF65-F5344CB8AC3E}">
        <p14:creationId xmlns:p14="http://schemas.microsoft.com/office/powerpoint/2010/main" val="731758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9563" y="462266"/>
            <a:ext cx="8596668" cy="623776"/>
          </a:xfrm>
        </p:spPr>
        <p:txBody>
          <a:bodyPr>
            <a:normAutofit fontScale="90000"/>
          </a:bodyPr>
          <a:lstStyle/>
          <a:p>
            <a:r>
              <a:rPr lang="en-GB" b="1" dirty="0" smtClean="0"/>
              <a:t>Professional challenge: an example</a:t>
            </a:r>
            <a:endParaRPr lang="en-GB" b="1" dirty="0"/>
          </a:p>
        </p:txBody>
      </p:sp>
      <p:sp>
        <p:nvSpPr>
          <p:cNvPr id="9" name="Rectangle 8"/>
          <p:cNvSpPr/>
          <p:nvPr/>
        </p:nvSpPr>
        <p:spPr>
          <a:xfrm>
            <a:off x="9696894" y="173990"/>
            <a:ext cx="2495106" cy="1200329"/>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smtClean="0">
                <a:ln>
                  <a:noFill/>
                </a:ln>
                <a:solidFill>
                  <a:prstClr val="white"/>
                </a:solidFill>
                <a:effectLst/>
                <a:uLnTx/>
                <a:uFillTx/>
                <a:latin typeface="Trebuchet MS" panose="020B0603020202020204"/>
                <a:ea typeface="+mn-ea"/>
                <a:cs typeface="+mn-cs"/>
              </a:rPr>
              <a:t>Emily Strange,</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Trebuchet MS" panose="020B0603020202020204"/>
                <a:ea typeface="+mn-ea"/>
                <a:cs typeface="+mn-cs"/>
              </a:rPr>
              <a:t>Named Midwife </a:t>
            </a:r>
            <a:r>
              <a:rPr kumimoji="0" lang="en-GB" sz="1800" b="1" i="0" u="none" strike="noStrike" kern="1200" cap="none" spc="0" normalizeH="0" baseline="0" noProof="0" dirty="0" smtClean="0">
                <a:ln>
                  <a:noFill/>
                </a:ln>
                <a:solidFill>
                  <a:prstClr val="white"/>
                </a:solidFill>
                <a:effectLst/>
                <a:uLnTx/>
                <a:uFillTx/>
                <a:latin typeface="Trebuchet MS" panose="020B0603020202020204"/>
                <a:ea typeface="+mn-ea"/>
                <a:cs typeface="+mn-cs"/>
              </a:rPr>
              <a:t>Safeguarding, Wye Valley Trust  </a:t>
            </a:r>
            <a:endParaRPr kumimoji="0" lang="en-GB" sz="1800" b="1"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4" name="Rectangle 3"/>
          <p:cNvSpPr/>
          <p:nvPr/>
        </p:nvSpPr>
        <p:spPr>
          <a:xfrm>
            <a:off x="489563" y="1282888"/>
            <a:ext cx="8974620" cy="4798237"/>
          </a:xfrm>
          <a:prstGeom prst="rect">
            <a:avLst/>
          </a:prstGeom>
        </p:spPr>
        <p:txBody>
          <a:bodyPr wrap="square">
            <a:spAutoFit/>
          </a:bodyPr>
          <a:lstStyle/>
          <a:p>
            <a:pPr marL="457200" lvl="0" indent="-457200" defTabSz="914400">
              <a:lnSpc>
                <a:spcPct val="90000"/>
              </a:lnSpc>
              <a:spcBef>
                <a:spcPts val="1000"/>
              </a:spcBef>
              <a:buFont typeface="Wingdings" panose="05000000000000000000" pitchFamily="2" charset="2"/>
              <a:buChar char="Ø"/>
            </a:pPr>
            <a:r>
              <a:rPr lang="en-GB" sz="2400" dirty="0">
                <a:solidFill>
                  <a:prstClr val="black"/>
                </a:solidFill>
                <a:latin typeface="Calibri" panose="020F0502020204030204"/>
              </a:rPr>
              <a:t>Remember always try and resolve the concern professional to professional prior to initiating formal escalation – set a timeframe for this prior to further </a:t>
            </a:r>
            <a:r>
              <a:rPr lang="en-GB" sz="2400" dirty="0" smtClean="0">
                <a:solidFill>
                  <a:prstClr val="black"/>
                </a:solidFill>
                <a:latin typeface="Calibri" panose="020F0502020204030204"/>
              </a:rPr>
              <a:t>escalation</a:t>
            </a:r>
            <a:endParaRPr lang="en-GB" sz="2400" dirty="0">
              <a:solidFill>
                <a:prstClr val="black"/>
              </a:solidFill>
              <a:latin typeface="Calibri" panose="020F0502020204030204"/>
            </a:endParaRPr>
          </a:p>
          <a:p>
            <a:pPr marL="457200" lvl="0" indent="-457200" defTabSz="914400">
              <a:lnSpc>
                <a:spcPct val="90000"/>
              </a:lnSpc>
              <a:spcBef>
                <a:spcPts val="1000"/>
              </a:spcBef>
              <a:buFont typeface="Wingdings" panose="05000000000000000000" pitchFamily="2" charset="2"/>
              <a:buChar char="Ø"/>
            </a:pPr>
            <a:r>
              <a:rPr lang="en-GB" sz="2400" dirty="0">
                <a:solidFill>
                  <a:prstClr val="black"/>
                </a:solidFill>
                <a:latin typeface="Calibri" panose="020F0502020204030204"/>
              </a:rPr>
              <a:t>At </a:t>
            </a:r>
            <a:r>
              <a:rPr lang="en-GB" sz="2400" dirty="0">
                <a:solidFill>
                  <a:srgbClr val="FFC000"/>
                </a:solidFill>
                <a:latin typeface="Calibri" panose="020F0502020204030204"/>
              </a:rPr>
              <a:t>stage one </a:t>
            </a:r>
            <a:r>
              <a:rPr lang="en-GB" sz="2400" dirty="0">
                <a:solidFill>
                  <a:prstClr val="black"/>
                </a:solidFill>
                <a:latin typeface="Calibri" panose="020F0502020204030204"/>
              </a:rPr>
              <a:t>– manager to manager inform clearly the concerns and reasons for your escalation and set clear and appropriate timescales and desired outcomes for the child and family </a:t>
            </a:r>
          </a:p>
          <a:p>
            <a:pPr marL="457200" lvl="0" indent="-457200" defTabSz="914400">
              <a:lnSpc>
                <a:spcPct val="90000"/>
              </a:lnSpc>
              <a:spcBef>
                <a:spcPts val="1000"/>
              </a:spcBef>
              <a:buFont typeface="Wingdings" panose="05000000000000000000" pitchFamily="2" charset="2"/>
              <a:buChar char="Ø"/>
            </a:pPr>
            <a:r>
              <a:rPr lang="en-GB" sz="2400" dirty="0">
                <a:solidFill>
                  <a:prstClr val="black"/>
                </a:solidFill>
                <a:latin typeface="Calibri" panose="020F0502020204030204"/>
              </a:rPr>
              <a:t>If escalation </a:t>
            </a:r>
            <a:r>
              <a:rPr lang="en-GB" sz="2400" dirty="0">
                <a:solidFill>
                  <a:srgbClr val="7030A0"/>
                </a:solidFill>
                <a:latin typeface="Calibri" panose="020F0502020204030204"/>
              </a:rPr>
              <a:t>stage two </a:t>
            </a:r>
            <a:r>
              <a:rPr lang="en-GB" sz="2400" dirty="0">
                <a:solidFill>
                  <a:prstClr val="black"/>
                </a:solidFill>
                <a:latin typeface="Calibri" panose="020F0502020204030204"/>
              </a:rPr>
              <a:t>is needed to the head of service follow above steps and send </a:t>
            </a:r>
            <a:r>
              <a:rPr lang="en-GB" sz="2400" b="1" dirty="0">
                <a:solidFill>
                  <a:prstClr val="black"/>
                </a:solidFill>
                <a:latin typeface="Calibri" panose="020F0502020204030204"/>
              </a:rPr>
              <a:t>Multi Agency Resolution template to the </a:t>
            </a:r>
            <a:r>
              <a:rPr lang="en-GB" sz="2400" b="1" dirty="0" smtClean="0">
                <a:solidFill>
                  <a:prstClr val="black"/>
                </a:solidFill>
                <a:latin typeface="Calibri" panose="020F0502020204030204"/>
              </a:rPr>
              <a:t>partnership</a:t>
            </a:r>
            <a:endParaRPr lang="en-GB" sz="2400" b="1" dirty="0">
              <a:solidFill>
                <a:prstClr val="black"/>
              </a:solidFill>
              <a:latin typeface="Calibri" panose="020F0502020204030204"/>
            </a:endParaRPr>
          </a:p>
          <a:p>
            <a:pPr lvl="0" algn="ctr" defTabSz="914400">
              <a:lnSpc>
                <a:spcPct val="90000"/>
              </a:lnSpc>
              <a:spcBef>
                <a:spcPts val="1000"/>
              </a:spcBef>
            </a:pPr>
            <a:r>
              <a:rPr lang="en-GB" sz="2400" b="1" dirty="0">
                <a:solidFill>
                  <a:srgbClr val="C00000"/>
                </a:solidFill>
                <a:latin typeface="Calibri" panose="020F0502020204030204"/>
              </a:rPr>
              <a:t>Early intervention with a structured framework for escalation like Herefordshire Safeguarding Children Partnership- Multi-agency resolution protocol/guidance can ensure that the right support at the right time will result in improved outcomes for the child and family</a:t>
            </a:r>
          </a:p>
        </p:txBody>
      </p:sp>
      <p:pic>
        <p:nvPicPr>
          <p:cNvPr id="10" name="Picture 9"/>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1168806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1339" y="194126"/>
            <a:ext cx="8596668" cy="623776"/>
          </a:xfrm>
        </p:spPr>
        <p:txBody>
          <a:bodyPr>
            <a:normAutofit fontScale="90000"/>
          </a:bodyPr>
          <a:lstStyle/>
          <a:p>
            <a:r>
              <a:rPr lang="en-GB" b="1" dirty="0" smtClean="0"/>
              <a:t>Key tips and recommendations for professional escalation</a:t>
            </a:r>
            <a:endParaRPr lang="en-GB" b="1" dirty="0"/>
          </a:p>
        </p:txBody>
      </p:sp>
      <p:sp>
        <p:nvSpPr>
          <p:cNvPr id="9" name="Rectangle 8"/>
          <p:cNvSpPr/>
          <p:nvPr/>
        </p:nvSpPr>
        <p:spPr>
          <a:xfrm>
            <a:off x="9696894" y="173990"/>
            <a:ext cx="2495106" cy="1200329"/>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smtClean="0">
                <a:ln>
                  <a:noFill/>
                </a:ln>
                <a:solidFill>
                  <a:prstClr val="white"/>
                </a:solidFill>
                <a:effectLst/>
                <a:uLnTx/>
                <a:uFillTx/>
                <a:latin typeface="Trebuchet MS" panose="020B0603020202020204"/>
                <a:ea typeface="+mn-ea"/>
                <a:cs typeface="+mn-cs"/>
              </a:rPr>
              <a:t>Emily Strange,</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Trebuchet MS" panose="020B0603020202020204"/>
                <a:ea typeface="+mn-ea"/>
                <a:cs typeface="+mn-cs"/>
              </a:rPr>
              <a:t>Named Midwife </a:t>
            </a:r>
            <a:r>
              <a:rPr kumimoji="0" lang="en-GB" sz="1800" b="1" i="0" u="none" strike="noStrike" kern="1200" cap="none" spc="0" normalizeH="0" baseline="0" noProof="0" dirty="0" smtClean="0">
                <a:ln>
                  <a:noFill/>
                </a:ln>
                <a:solidFill>
                  <a:prstClr val="white"/>
                </a:solidFill>
                <a:effectLst/>
                <a:uLnTx/>
                <a:uFillTx/>
                <a:latin typeface="Trebuchet MS" panose="020B0603020202020204"/>
                <a:ea typeface="+mn-ea"/>
                <a:cs typeface="+mn-cs"/>
              </a:rPr>
              <a:t>Safeguarding, Wye Valley Trust  </a:t>
            </a:r>
            <a:endParaRPr kumimoji="0" lang="en-GB" sz="1800" b="1"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pic>
        <p:nvPicPr>
          <p:cNvPr id="10" name="Picture 9"/>
          <p:cNvPicPr>
            <a:picLocks noChangeAspect="1"/>
          </p:cNvPicPr>
          <p:nvPr/>
        </p:nvPicPr>
        <p:blipFill>
          <a:blip r:embed="rId3"/>
          <a:stretch>
            <a:fillRect/>
          </a:stretch>
        </p:blipFill>
        <p:spPr>
          <a:xfrm>
            <a:off x="8784770" y="5989694"/>
            <a:ext cx="3407229" cy="868305"/>
          </a:xfrm>
          <a:prstGeom prst="rect">
            <a:avLst/>
          </a:prstGeom>
        </p:spPr>
      </p:pic>
      <p:sp>
        <p:nvSpPr>
          <p:cNvPr id="6" name="Oval 5"/>
          <p:cNvSpPr/>
          <p:nvPr/>
        </p:nvSpPr>
        <p:spPr>
          <a:xfrm>
            <a:off x="146954" y="3279319"/>
            <a:ext cx="2471057" cy="1562100"/>
          </a:xfrm>
          <a:prstGeom prst="ellipse">
            <a:avLst/>
          </a:prstGeom>
          <a:solidFill>
            <a:srgbClr val="CC00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Professional advice and support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7" name="Oval 6"/>
          <p:cNvSpPr/>
          <p:nvPr/>
        </p:nvSpPr>
        <p:spPr>
          <a:xfrm>
            <a:off x="2734435" y="3268686"/>
            <a:ext cx="2471057" cy="1562100"/>
          </a:xfrm>
          <a:prstGeom prst="ellipse">
            <a:avLst/>
          </a:prstGeom>
          <a:solidFill>
            <a:srgbClr val="FF9933"/>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Supervision</a:t>
            </a:r>
            <a:r>
              <a:rPr kumimoji="0" lang="en-GB" sz="18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8" name="Oval 7"/>
          <p:cNvSpPr/>
          <p:nvPr/>
        </p:nvSpPr>
        <p:spPr>
          <a:xfrm>
            <a:off x="5311275" y="3279319"/>
            <a:ext cx="2631624" cy="1562100"/>
          </a:xfrm>
          <a:prstGeom prst="ellipse">
            <a:avLst/>
          </a:prstGeom>
          <a:solidFill>
            <a:srgbClr val="00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Documentation and record keeping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11" name="Oval 10"/>
          <p:cNvSpPr/>
          <p:nvPr/>
        </p:nvSpPr>
        <p:spPr>
          <a:xfrm>
            <a:off x="8059344" y="3279319"/>
            <a:ext cx="2471057" cy="1562100"/>
          </a:xfrm>
          <a:prstGeom prst="ellipse">
            <a:avLst/>
          </a:prstGeom>
          <a:solidFill>
            <a:srgbClr val="CC99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Timely actions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12" name="Oval 11"/>
          <p:cNvSpPr/>
          <p:nvPr/>
        </p:nvSpPr>
        <p:spPr>
          <a:xfrm>
            <a:off x="146954" y="5064568"/>
            <a:ext cx="2471057" cy="1562100"/>
          </a:xfrm>
          <a:prstGeom prst="ellipse">
            <a:avLst/>
          </a:prstGeom>
          <a:solidFill>
            <a:srgbClr val="99FF99"/>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Clear and child centred outcomes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13" name="Oval 12"/>
          <p:cNvSpPr/>
          <p:nvPr/>
        </p:nvSpPr>
        <p:spPr>
          <a:xfrm>
            <a:off x="2743959" y="4994069"/>
            <a:ext cx="2601689" cy="1621966"/>
          </a:xfrm>
          <a:prstGeom prst="ellipse">
            <a:avLst/>
          </a:prstGeom>
          <a:solidFill>
            <a:srgbClr val="FFCC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Communication</a:t>
            </a: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14" name="Oval 13"/>
          <p:cNvSpPr/>
          <p:nvPr/>
        </p:nvSpPr>
        <p:spPr>
          <a:xfrm>
            <a:off x="5460955" y="5061850"/>
            <a:ext cx="2471057" cy="1562100"/>
          </a:xfrm>
          <a:prstGeom prst="ellipse">
            <a:avLst/>
          </a:prstGeom>
          <a:solidFill>
            <a:srgbClr val="FFCC99"/>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Clear timescales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15" name="Oval 14"/>
          <p:cNvSpPr/>
          <p:nvPr/>
        </p:nvSpPr>
        <p:spPr>
          <a:xfrm>
            <a:off x="166002" y="1494070"/>
            <a:ext cx="2471057" cy="1562100"/>
          </a:xfrm>
          <a:prstGeom prst="ellipse">
            <a:avLst/>
          </a:prstGeom>
          <a:solidFill>
            <a:srgbClr val="00CC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Professional curiosity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16" name="Oval 15"/>
          <p:cNvSpPr/>
          <p:nvPr/>
        </p:nvSpPr>
        <p:spPr>
          <a:xfrm>
            <a:off x="2743958" y="1483437"/>
            <a:ext cx="2471057" cy="1562100"/>
          </a:xfrm>
          <a:prstGeom prst="ellipse">
            <a:avLst/>
          </a:prstGeom>
          <a:solidFill>
            <a:srgbClr val="FFFF99"/>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Professional challenge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17" name="Oval 16"/>
          <p:cNvSpPr/>
          <p:nvPr/>
        </p:nvSpPr>
        <p:spPr>
          <a:xfrm>
            <a:off x="5306512" y="1494070"/>
            <a:ext cx="2471057" cy="1562100"/>
          </a:xfrm>
          <a:prstGeom prst="ellipse">
            <a:avLst/>
          </a:prstGeom>
          <a:solidFill>
            <a:srgbClr val="FF6699"/>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Respectful</a:t>
            </a:r>
            <a:r>
              <a:rPr kumimoji="0" lang="en-GB" sz="1800" b="1" i="0" u="none" strike="noStrike" kern="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 </a:t>
            </a:r>
          </a:p>
        </p:txBody>
      </p:sp>
      <p:sp>
        <p:nvSpPr>
          <p:cNvPr id="18" name="Oval 17"/>
          <p:cNvSpPr/>
          <p:nvPr/>
        </p:nvSpPr>
        <p:spPr>
          <a:xfrm>
            <a:off x="8049821" y="1494070"/>
            <a:ext cx="2471057" cy="1562100"/>
          </a:xfrm>
          <a:prstGeom prst="ellipse">
            <a:avLst/>
          </a:prstGeom>
          <a:solidFill>
            <a:srgbClr val="66FF66"/>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Multi-agency working together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
        <p:nvSpPr>
          <p:cNvPr id="19" name="Oval 18"/>
          <p:cNvSpPr/>
          <p:nvPr/>
        </p:nvSpPr>
        <p:spPr>
          <a:xfrm>
            <a:off x="8059345" y="5004702"/>
            <a:ext cx="2471057" cy="1562100"/>
          </a:xfrm>
          <a:prstGeom prst="ellipse">
            <a:avLst/>
          </a:prstGeom>
          <a:solidFill>
            <a:srgbClr val="99CC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Accountability and advocacy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prstClr val="white"/>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1810725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Summary – Key Messages </a:t>
            </a:r>
            <a:endParaRPr lang="en-GB" dirty="0"/>
          </a:p>
        </p:txBody>
      </p:sp>
      <p:sp>
        <p:nvSpPr>
          <p:cNvPr id="3" name="Content Placeholder 2"/>
          <p:cNvSpPr>
            <a:spLocks noGrp="1"/>
          </p:cNvSpPr>
          <p:nvPr>
            <p:ph idx="1"/>
          </p:nvPr>
        </p:nvSpPr>
        <p:spPr/>
        <p:txBody>
          <a:bodyPr/>
          <a:lstStyle/>
          <a:p>
            <a:pPr lvl="0"/>
            <a:r>
              <a:rPr lang="en-GB" dirty="0" smtClean="0">
                <a:solidFill>
                  <a:schemeClr val="tx1"/>
                </a:solidFill>
              </a:rPr>
              <a:t>Be child-</a:t>
            </a:r>
            <a:r>
              <a:rPr lang="en-GB" dirty="0" err="1" smtClean="0">
                <a:solidFill>
                  <a:schemeClr val="tx1"/>
                </a:solidFill>
              </a:rPr>
              <a:t>centered</a:t>
            </a:r>
            <a:r>
              <a:rPr lang="en-GB" dirty="0" smtClean="0">
                <a:solidFill>
                  <a:schemeClr val="tx1"/>
                </a:solidFill>
              </a:rPr>
              <a:t> and outcome-focused</a:t>
            </a:r>
            <a:endParaRPr lang="en-GB" dirty="0">
              <a:solidFill>
                <a:schemeClr val="tx1"/>
              </a:solidFill>
            </a:endParaRPr>
          </a:p>
          <a:p>
            <a:pPr lvl="0"/>
            <a:r>
              <a:rPr lang="en-GB" dirty="0" smtClean="0">
                <a:solidFill>
                  <a:schemeClr val="tx1"/>
                </a:solidFill>
              </a:rPr>
              <a:t>Continuously ask: </a:t>
            </a:r>
          </a:p>
          <a:p>
            <a:pPr marL="0" lvl="0" indent="0">
              <a:buNone/>
            </a:pPr>
            <a:r>
              <a:rPr lang="en-GB" dirty="0" smtClean="0">
                <a:solidFill>
                  <a:schemeClr val="tx1"/>
                </a:solidFill>
              </a:rPr>
              <a:t>“What difference is this making in the life of the child?”</a:t>
            </a:r>
          </a:p>
          <a:p>
            <a:pPr marL="0" lvl="0" indent="0">
              <a:buNone/>
            </a:pPr>
            <a:r>
              <a:rPr lang="en-GB" dirty="0" smtClean="0">
                <a:solidFill>
                  <a:schemeClr val="tx1"/>
                </a:solidFill>
              </a:rPr>
              <a:t>“What is this child’s life like, everyday / What is their lived experience?”</a:t>
            </a:r>
            <a:endParaRPr lang="en-GB" dirty="0">
              <a:solidFill>
                <a:schemeClr val="tx1"/>
              </a:solidFill>
            </a:endParaRPr>
          </a:p>
          <a:p>
            <a:pPr lvl="0"/>
            <a:r>
              <a:rPr lang="en-GB" dirty="0" smtClean="0">
                <a:solidFill>
                  <a:schemeClr val="tx1"/>
                </a:solidFill>
              </a:rPr>
              <a:t>Share information proactively</a:t>
            </a:r>
          </a:p>
          <a:p>
            <a:pPr lvl="0"/>
            <a:r>
              <a:rPr lang="en-GB" dirty="0" smtClean="0">
                <a:solidFill>
                  <a:schemeClr val="tx1"/>
                </a:solidFill>
              </a:rPr>
              <a:t>Don’t </a:t>
            </a:r>
            <a:r>
              <a:rPr lang="en-GB" dirty="0">
                <a:solidFill>
                  <a:schemeClr val="tx1"/>
                </a:solidFill>
              </a:rPr>
              <a:t>be afraid to </a:t>
            </a:r>
            <a:r>
              <a:rPr lang="en-GB" dirty="0" smtClean="0">
                <a:solidFill>
                  <a:schemeClr val="tx1"/>
                </a:solidFill>
              </a:rPr>
              <a:t>challenge professionally, and in a timely manner</a:t>
            </a:r>
            <a:endParaRPr lang="en-GB" dirty="0">
              <a:solidFill>
                <a:schemeClr val="tx1"/>
              </a:solidFill>
            </a:endParaRPr>
          </a:p>
          <a:p>
            <a:endParaRPr lang="en-GB" dirty="0">
              <a:solidFill>
                <a:schemeClr val="tx1"/>
              </a:solidFill>
            </a:endParaRPr>
          </a:p>
        </p:txBody>
      </p:sp>
      <p:pic>
        <p:nvPicPr>
          <p:cNvPr id="4" name="Picture 3"/>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3188846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ea typeface="Times New Roman" panose="02020603050405020304" pitchFamily="18" charset="0"/>
              </a:rPr>
              <a:t>Reflection</a:t>
            </a:r>
            <a:endParaRPr lang="en-GB" b="1" dirty="0">
              <a:latin typeface="+mn-lt"/>
            </a:endParaRPr>
          </a:p>
        </p:txBody>
      </p:sp>
      <p:sp>
        <p:nvSpPr>
          <p:cNvPr id="3" name="Content Placeholder 2"/>
          <p:cNvSpPr>
            <a:spLocks noGrp="1"/>
          </p:cNvSpPr>
          <p:nvPr>
            <p:ph idx="1"/>
          </p:nvPr>
        </p:nvSpPr>
        <p:spPr/>
        <p:txBody>
          <a:bodyPr>
            <a:normAutofit/>
          </a:bodyPr>
          <a:lstStyle/>
          <a:p>
            <a:pPr lvl="0"/>
            <a:r>
              <a:rPr lang="en-GB" sz="2400" dirty="0" smtClean="0">
                <a:solidFill>
                  <a:schemeClr val="tx1"/>
                </a:solidFill>
              </a:rPr>
              <a:t>What parts of this learning are particularly relevant to your area of work?</a:t>
            </a:r>
          </a:p>
          <a:p>
            <a:pPr lvl="0"/>
            <a:r>
              <a:rPr lang="en-GB" sz="2400" dirty="0" smtClean="0">
                <a:solidFill>
                  <a:schemeClr val="tx1"/>
                </a:solidFill>
              </a:rPr>
              <a:t>Does any of this learning surprise you?</a:t>
            </a:r>
          </a:p>
          <a:p>
            <a:pPr lvl="0"/>
            <a:r>
              <a:rPr lang="en-GB" sz="2400" dirty="0" smtClean="0">
                <a:solidFill>
                  <a:schemeClr val="tx1"/>
                </a:solidFill>
              </a:rPr>
              <a:t>How </a:t>
            </a:r>
            <a:r>
              <a:rPr lang="en-GB" sz="2400" dirty="0">
                <a:solidFill>
                  <a:schemeClr val="tx1"/>
                </a:solidFill>
              </a:rPr>
              <a:t>can </a:t>
            </a:r>
            <a:r>
              <a:rPr lang="en-GB" sz="2400" dirty="0" smtClean="0">
                <a:solidFill>
                  <a:schemeClr val="tx1"/>
                </a:solidFill>
              </a:rPr>
              <a:t>you </a:t>
            </a:r>
            <a:r>
              <a:rPr lang="en-GB" sz="2400" dirty="0">
                <a:solidFill>
                  <a:schemeClr val="tx1"/>
                </a:solidFill>
              </a:rPr>
              <a:t>contribute to the ongoing dissemination of the learning </a:t>
            </a:r>
            <a:r>
              <a:rPr lang="en-GB" sz="2400" dirty="0" smtClean="0">
                <a:solidFill>
                  <a:schemeClr val="tx1"/>
                </a:solidFill>
              </a:rPr>
              <a:t>from this review?</a:t>
            </a:r>
            <a:endParaRPr lang="en-GB" sz="2400" dirty="0">
              <a:solidFill>
                <a:schemeClr val="tx1"/>
              </a:solidFill>
            </a:endParaRPr>
          </a:p>
          <a:p>
            <a:endParaRPr lang="en-GB" sz="2400" dirty="0">
              <a:solidFill>
                <a:schemeClr val="tx1"/>
              </a:solidFill>
            </a:endParaRPr>
          </a:p>
        </p:txBody>
      </p:sp>
      <p:pic>
        <p:nvPicPr>
          <p:cNvPr id="4" name="Picture 3"/>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1329199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Resources and Links</a:t>
            </a:r>
            <a:endParaRPr lang="en-GB" b="1" dirty="0"/>
          </a:p>
        </p:txBody>
      </p:sp>
      <p:sp>
        <p:nvSpPr>
          <p:cNvPr id="3" name="Content Placeholder 2"/>
          <p:cNvSpPr>
            <a:spLocks noGrp="1"/>
          </p:cNvSpPr>
          <p:nvPr>
            <p:ph idx="1"/>
          </p:nvPr>
        </p:nvSpPr>
        <p:spPr>
          <a:xfrm>
            <a:off x="677334" y="1746932"/>
            <a:ext cx="8596668" cy="4980439"/>
          </a:xfrm>
        </p:spPr>
        <p:txBody>
          <a:bodyPr>
            <a:normAutofit lnSpcReduction="10000"/>
          </a:bodyPr>
          <a:lstStyle/>
          <a:p>
            <a:pPr marR="122555" lvl="0">
              <a:lnSpc>
                <a:spcPct val="115000"/>
              </a:lnSpc>
              <a:spcAft>
                <a:spcPts val="300"/>
              </a:spcAft>
              <a:buClr>
                <a:srgbClr val="000000"/>
              </a:buClr>
              <a:buFont typeface="Symbol" panose="05050102010706020507" pitchFamily="18" charset="2"/>
              <a:buChar char=""/>
            </a:pPr>
            <a:r>
              <a:rPr lang="en-GB" sz="2000" u="sng" dirty="0">
                <a:solidFill>
                  <a:srgbClr val="0000FF"/>
                </a:solidFill>
                <a:ea typeface="Calibri" panose="020F0502020204030204" pitchFamily="34" charset="0"/>
                <a:cs typeface="Calibri" panose="020F0502020204030204" pitchFamily="34" charset="0"/>
                <a:hlinkClick r:id="rId3"/>
              </a:rPr>
              <a:t>SCR Matthew – Published </a:t>
            </a:r>
            <a:r>
              <a:rPr lang="en-GB" sz="2000" u="sng" dirty="0" smtClean="0">
                <a:solidFill>
                  <a:srgbClr val="0000FF"/>
                </a:solidFill>
                <a:ea typeface="Calibri" panose="020F0502020204030204" pitchFamily="34" charset="0"/>
                <a:cs typeface="Calibri" panose="020F0502020204030204" pitchFamily="34" charset="0"/>
                <a:hlinkClick r:id="rId3"/>
              </a:rPr>
              <a:t>Report</a:t>
            </a:r>
            <a:endParaRPr lang="en-GB" sz="2000" dirty="0" smtClean="0">
              <a:ea typeface="Calibri" panose="020F0502020204030204" pitchFamily="34" charset="0"/>
              <a:cs typeface="Times New Roman" panose="02020603050405020304" pitchFamily="18" charset="0"/>
            </a:endParaRPr>
          </a:p>
          <a:p>
            <a:pPr marR="122555" lvl="0">
              <a:lnSpc>
                <a:spcPct val="115000"/>
              </a:lnSpc>
              <a:spcAft>
                <a:spcPts val="300"/>
              </a:spcAft>
              <a:buClr>
                <a:srgbClr val="000000"/>
              </a:buClr>
              <a:buFont typeface="Symbol" panose="05050102010706020507" pitchFamily="18" charset="2"/>
              <a:buChar char=""/>
            </a:pPr>
            <a:r>
              <a:rPr lang="en-GB" sz="2000" dirty="0" smtClean="0">
                <a:solidFill>
                  <a:schemeClr val="tx1"/>
                </a:solidFill>
                <a:hlinkClick r:id="rId4"/>
              </a:rPr>
              <a:t>Learning Briefing for SCR Matthew</a:t>
            </a:r>
            <a:endParaRPr lang="en-GB" sz="2000" dirty="0" smtClean="0">
              <a:solidFill>
                <a:schemeClr val="tx1"/>
              </a:solidFill>
            </a:endParaRPr>
          </a:p>
          <a:p>
            <a:pPr marR="122555" lvl="0">
              <a:lnSpc>
                <a:spcPct val="115000"/>
              </a:lnSpc>
              <a:spcAft>
                <a:spcPts val="300"/>
              </a:spcAft>
              <a:buClr>
                <a:srgbClr val="000000"/>
              </a:buClr>
              <a:buFont typeface="Symbol" panose="05050102010706020507" pitchFamily="18" charset="2"/>
              <a:buChar char=""/>
            </a:pPr>
            <a:r>
              <a:rPr lang="en-GB" sz="2000" u="sng" dirty="0">
                <a:solidFill>
                  <a:schemeClr val="tx1"/>
                </a:solidFill>
                <a:ea typeface="Calibri" panose="020F0502020204030204" pitchFamily="34" charset="0"/>
                <a:cs typeface="Calibri" panose="020F0502020204030204" pitchFamily="34" charset="0"/>
                <a:hlinkClick r:id="rId5"/>
              </a:rPr>
              <a:t>The effect of non-dependent parental drinking on children &amp; families (Foster, Bryant and Brown, 2017)</a:t>
            </a:r>
            <a:endParaRPr lang="en-GB" sz="2000" dirty="0">
              <a:solidFill>
                <a:schemeClr val="tx1"/>
              </a:solidFill>
              <a:ea typeface="Calibri" panose="020F0502020204030204" pitchFamily="34" charset="0"/>
              <a:cs typeface="Times New Roman" panose="02020603050405020304" pitchFamily="18" charset="0"/>
            </a:endParaRPr>
          </a:p>
          <a:p>
            <a:pPr lvl="0">
              <a:lnSpc>
                <a:spcPct val="115000"/>
              </a:lnSpc>
              <a:buClr>
                <a:srgbClr val="000000"/>
              </a:buClr>
              <a:buFont typeface="Symbol" panose="05050102010706020507" pitchFamily="18" charset="2"/>
              <a:buChar char=""/>
            </a:pPr>
            <a:r>
              <a:rPr lang="en-GB" sz="2000" u="sng" dirty="0">
                <a:solidFill>
                  <a:schemeClr val="tx1"/>
                </a:solidFill>
                <a:ea typeface="Calibri" panose="020F0502020204030204" pitchFamily="34" charset="0"/>
                <a:cs typeface="Times New Roman" panose="02020603050405020304" pitchFamily="18" charset="0"/>
                <a:hlinkClick r:id="rId6"/>
              </a:rPr>
              <a:t>Child neglect - </a:t>
            </a:r>
            <a:r>
              <a:rPr lang="en-GB" sz="2000" u="sng" dirty="0">
                <a:solidFill>
                  <a:schemeClr val="tx1"/>
                </a:solidFill>
                <a:ea typeface="Calibri" panose="020F0502020204030204" pitchFamily="34" charset="0"/>
                <a:cs typeface="Calibri" panose="020F0502020204030204" pitchFamily="34" charset="0"/>
                <a:hlinkClick r:id="rId6"/>
              </a:rPr>
              <a:t>information and resources (NSPCC</a:t>
            </a:r>
            <a:r>
              <a:rPr lang="en-GB" sz="2000" u="sng" dirty="0" smtClean="0">
                <a:solidFill>
                  <a:schemeClr val="tx1"/>
                </a:solidFill>
                <a:ea typeface="Calibri" panose="020F0502020204030204" pitchFamily="34" charset="0"/>
                <a:cs typeface="Calibri" panose="020F0502020204030204" pitchFamily="34" charset="0"/>
                <a:hlinkClick r:id="rId6"/>
              </a:rPr>
              <a:t>)</a:t>
            </a:r>
            <a:endParaRPr lang="en-GB" sz="2000" u="sng" dirty="0" smtClean="0">
              <a:solidFill>
                <a:schemeClr val="tx1"/>
              </a:solidFill>
              <a:ea typeface="Calibri" panose="020F0502020204030204" pitchFamily="34" charset="0"/>
              <a:cs typeface="Calibri" panose="020F0502020204030204" pitchFamily="34" charset="0"/>
            </a:endParaRPr>
          </a:p>
          <a:p>
            <a:pPr lvl="0">
              <a:lnSpc>
                <a:spcPct val="115000"/>
              </a:lnSpc>
              <a:buClr>
                <a:srgbClr val="000000"/>
              </a:buClr>
              <a:buFont typeface="Symbol" panose="05050102010706020507" pitchFamily="18" charset="2"/>
              <a:buChar char=""/>
            </a:pPr>
            <a:r>
              <a:rPr lang="en-GB" sz="2000" dirty="0" smtClean="0">
                <a:solidFill>
                  <a:schemeClr val="tx1"/>
                </a:solidFill>
                <a:ea typeface="Calibri" panose="020F0502020204030204" pitchFamily="34" charset="0"/>
                <a:cs typeface="Calibri" panose="020F0502020204030204" pitchFamily="34" charset="0"/>
                <a:hlinkClick r:id="rId7"/>
              </a:rPr>
              <a:t>Working Together to Safeguarding Children</a:t>
            </a:r>
            <a:endParaRPr lang="en-GB" sz="2000" dirty="0" smtClean="0">
              <a:solidFill>
                <a:schemeClr val="tx1"/>
              </a:solidFill>
              <a:ea typeface="Calibri" panose="020F0502020204030204" pitchFamily="34" charset="0"/>
              <a:cs typeface="Calibri" panose="020F0502020204030204" pitchFamily="34" charset="0"/>
            </a:endParaRPr>
          </a:p>
          <a:p>
            <a:pPr lvl="0">
              <a:lnSpc>
                <a:spcPct val="115000"/>
              </a:lnSpc>
              <a:buClr>
                <a:srgbClr val="000000"/>
              </a:buClr>
              <a:buFont typeface="Symbol" panose="05050102010706020507" pitchFamily="18" charset="2"/>
              <a:buChar char=""/>
            </a:pPr>
            <a:endParaRPr lang="en-GB"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buClr>
                <a:srgbClr val="000000"/>
              </a:buClr>
              <a:buNone/>
            </a:pPr>
            <a:r>
              <a:rPr lang="en-GB"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Relevant Herefordshire Safeguarding Children Partnership Policies and Procedures:</a:t>
            </a:r>
            <a:endParaRPr lang="en-GB"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R="122555" lvl="0">
              <a:lnSpc>
                <a:spcPct val="115000"/>
              </a:lnSpc>
              <a:spcAft>
                <a:spcPts val="300"/>
              </a:spcAft>
              <a:buClr>
                <a:srgbClr val="000000"/>
              </a:buClr>
              <a:buFont typeface="Symbol" panose="05050102010706020507" pitchFamily="18" charset="2"/>
              <a:buChar char=""/>
            </a:pPr>
            <a:r>
              <a:rPr lang="en-GB" sz="2000" u="sng" dirty="0">
                <a:solidFill>
                  <a:schemeClr val="tx1"/>
                </a:solidFill>
                <a:latin typeface="Century Gothic" panose="020B0502020202020204" pitchFamily="34" charset="0"/>
                <a:ea typeface="Calibri" panose="020F0502020204030204" pitchFamily="34" charset="0"/>
                <a:cs typeface="Calibri" panose="020F0502020204030204" pitchFamily="34" charset="0"/>
                <a:hlinkClick r:id="rId8"/>
              </a:rPr>
              <a:t>Herefordshire Professional Differences Policy</a:t>
            </a:r>
            <a:endParaRPr lang="en-GB"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R="122555" lvl="0">
              <a:lnSpc>
                <a:spcPct val="115000"/>
              </a:lnSpc>
              <a:spcAft>
                <a:spcPts val="300"/>
              </a:spcAft>
              <a:buClr>
                <a:srgbClr val="000000"/>
              </a:buClr>
              <a:buFont typeface="Symbol" panose="05050102010706020507" pitchFamily="18" charset="2"/>
              <a:buChar char=""/>
            </a:pPr>
            <a:r>
              <a:rPr lang="en-GB" sz="2000" u="sng" dirty="0">
                <a:solidFill>
                  <a:schemeClr val="tx1"/>
                </a:solidFill>
                <a:latin typeface="Century Gothic" panose="020B0502020202020204" pitchFamily="34" charset="0"/>
                <a:ea typeface="Calibri" panose="020F0502020204030204" pitchFamily="34" charset="0"/>
                <a:cs typeface="Calibri" panose="020F0502020204030204" pitchFamily="34" charset="0"/>
                <a:hlinkClick r:id="rId9"/>
              </a:rPr>
              <a:t>Right Help Right Time – Herefordshire Levels of Need</a:t>
            </a:r>
            <a:endParaRPr lang="en-GB"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R="122555" lvl="0">
              <a:lnSpc>
                <a:spcPct val="115000"/>
              </a:lnSpc>
              <a:spcAft>
                <a:spcPts val="300"/>
              </a:spcAft>
              <a:buClr>
                <a:srgbClr val="000000"/>
              </a:buClr>
              <a:buFont typeface="Symbol" panose="05050102010706020507" pitchFamily="18" charset="2"/>
              <a:buChar char=""/>
            </a:pPr>
            <a:r>
              <a:rPr lang="en-GB" sz="2000" u="sng" dirty="0">
                <a:solidFill>
                  <a:schemeClr val="tx1"/>
                </a:solidFill>
                <a:latin typeface="Century Gothic" panose="020B0502020202020204" pitchFamily="34" charset="0"/>
                <a:ea typeface="Calibri" panose="020F0502020204030204" pitchFamily="34" charset="0"/>
                <a:cs typeface="Calibri" panose="020F0502020204030204" pitchFamily="34" charset="0"/>
                <a:hlinkClick r:id="rId10"/>
              </a:rPr>
              <a:t>Pre-birth procedures for </a:t>
            </a:r>
            <a:r>
              <a:rPr lang="en-GB" sz="2000" u="sng" dirty="0" smtClean="0">
                <a:solidFill>
                  <a:schemeClr val="tx1"/>
                </a:solidFill>
                <a:latin typeface="Century Gothic" panose="020B0502020202020204" pitchFamily="34" charset="0"/>
                <a:ea typeface="Calibri" panose="020F0502020204030204" pitchFamily="34" charset="0"/>
                <a:cs typeface="Calibri" panose="020F0502020204030204" pitchFamily="34" charset="0"/>
                <a:hlinkClick r:id="rId10"/>
              </a:rPr>
              <a:t>Herefordshire</a:t>
            </a:r>
            <a:endParaRPr lang="en-GB"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11"/>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1769072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6189" y="-281763"/>
            <a:ext cx="8596668" cy="563526"/>
          </a:xfrm>
        </p:spPr>
        <p:txBody>
          <a:bodyPr>
            <a:normAutofit fontScale="90000"/>
          </a:bodyPr>
          <a:lstStyle/>
          <a:p>
            <a:pPr>
              <a:spcAft>
                <a:spcPts val="0"/>
              </a:spcAft>
            </a:pPr>
            <a:r>
              <a:rPr lang="en-GB" b="1" dirty="0" smtClean="0"/>
              <a:t/>
            </a:r>
            <a:br>
              <a:rPr lang="en-GB" b="1" dirty="0" smtClean="0"/>
            </a:br>
            <a:r>
              <a:rPr lang="en-GB" b="1" dirty="0" smtClean="0">
                <a:latin typeface="+mn-lt"/>
                <a:ea typeface="Times New Roman" panose="02020603050405020304" pitchFamily="18" charset="0"/>
              </a:rPr>
              <a:t>Background</a:t>
            </a:r>
            <a:endParaRPr lang="en-GB" b="1" dirty="0">
              <a:latin typeface="+mn-lt"/>
              <a:ea typeface="Times New Roman" panose="02020603050405020304" pitchFamily="18" charset="0"/>
            </a:endParaRPr>
          </a:p>
        </p:txBody>
      </p:sp>
      <p:sp>
        <p:nvSpPr>
          <p:cNvPr id="12" name="Rectangle 11"/>
          <p:cNvSpPr/>
          <p:nvPr/>
        </p:nvSpPr>
        <p:spPr>
          <a:xfrm>
            <a:off x="382866" y="849207"/>
            <a:ext cx="8923314" cy="6032421"/>
          </a:xfrm>
          <a:prstGeom prst="rect">
            <a:avLst/>
          </a:prstGeom>
        </p:spPr>
        <p:txBody>
          <a:bodyPr wrap="square">
            <a:spAutoFit/>
          </a:bodyPr>
          <a:lstStyle/>
          <a:p>
            <a:pPr marL="285750" lvl="0" indent="-285750">
              <a:spcBef>
                <a:spcPts val="1200"/>
              </a:spcBef>
              <a:buFont typeface="Wingdings" panose="05000000000000000000" pitchFamily="2" charset="2"/>
              <a:buChar char="Ø"/>
            </a:pPr>
            <a:r>
              <a:rPr lang="en-GB" sz="2400" dirty="0"/>
              <a:t>Matthew was one year and seven months old when he ingested medication used to treat psychosis while he was at home in the care of his parents. </a:t>
            </a:r>
          </a:p>
          <a:p>
            <a:pPr marL="285750" lvl="0" indent="-285750">
              <a:spcBef>
                <a:spcPts val="1200"/>
              </a:spcBef>
              <a:buFont typeface="Wingdings" panose="05000000000000000000" pitchFamily="2" charset="2"/>
              <a:buChar char="Ø"/>
            </a:pPr>
            <a:r>
              <a:rPr lang="en-GB" sz="2400" dirty="0"/>
              <a:t>Matthew lived with his mother and his older sibling. </a:t>
            </a:r>
            <a:endParaRPr lang="en-GB" sz="2400" dirty="0" smtClean="0"/>
          </a:p>
          <a:p>
            <a:pPr marL="285750" lvl="0" indent="-285750">
              <a:spcBef>
                <a:spcPts val="1200"/>
              </a:spcBef>
              <a:buFont typeface="Wingdings" panose="05000000000000000000" pitchFamily="2" charset="2"/>
              <a:buChar char="Ø"/>
            </a:pPr>
            <a:r>
              <a:rPr lang="en-GB" sz="2400" dirty="0" smtClean="0"/>
              <a:t>Matthew’s father lived locally, however the </a:t>
            </a:r>
            <a:r>
              <a:rPr lang="en-GB" sz="2400" dirty="0"/>
              <a:t>true extent of the role and involvement of Matthew’s father with the family was not known at the time of the </a:t>
            </a:r>
            <a:r>
              <a:rPr lang="en-GB" sz="2400" dirty="0" smtClean="0"/>
              <a:t>incident.</a:t>
            </a:r>
            <a:endParaRPr lang="en-GB" sz="2400" dirty="0"/>
          </a:p>
          <a:p>
            <a:pPr marL="285750" lvl="0" indent="-285750">
              <a:spcBef>
                <a:spcPts val="1200"/>
              </a:spcBef>
              <a:buFont typeface="Wingdings" panose="05000000000000000000" pitchFamily="2" charset="2"/>
              <a:buChar char="Ø"/>
            </a:pPr>
            <a:r>
              <a:rPr lang="en-GB" sz="2400" dirty="0" smtClean="0"/>
              <a:t>Mathew and his sibling were known to a number of agencies and there were concerns of child neglect.</a:t>
            </a:r>
          </a:p>
          <a:p>
            <a:pPr marL="285750" indent="-285750">
              <a:spcBef>
                <a:spcPts val="1200"/>
              </a:spcBef>
              <a:buFont typeface="Wingdings" panose="05000000000000000000" pitchFamily="2" charset="2"/>
              <a:buChar char="Ø"/>
            </a:pPr>
            <a:r>
              <a:rPr lang="en-GB" sz="2400" dirty="0" smtClean="0"/>
              <a:t>There </a:t>
            </a:r>
            <a:r>
              <a:rPr lang="en-GB" sz="2400" dirty="0"/>
              <a:t>was a history of </a:t>
            </a:r>
            <a:r>
              <a:rPr lang="en-GB" sz="2400" dirty="0" smtClean="0"/>
              <a:t>mental </a:t>
            </a:r>
            <a:r>
              <a:rPr lang="en-GB" sz="2400" dirty="0"/>
              <a:t>health problems and substance use in the </a:t>
            </a:r>
            <a:r>
              <a:rPr lang="en-GB" sz="2400" dirty="0" smtClean="0"/>
              <a:t>family, and </a:t>
            </a:r>
            <a:r>
              <a:rPr lang="en-GB" sz="2400" dirty="0"/>
              <a:t>both </a:t>
            </a:r>
            <a:r>
              <a:rPr lang="en-GB" sz="2400" dirty="0" smtClean="0"/>
              <a:t>parents had </a:t>
            </a:r>
            <a:r>
              <a:rPr lang="en-GB" sz="2400" dirty="0"/>
              <a:t>both suffered early childhood </a:t>
            </a:r>
            <a:r>
              <a:rPr lang="en-GB" sz="2400" dirty="0" smtClean="0"/>
              <a:t>trauma.</a:t>
            </a:r>
            <a:endParaRPr lang="en-GB" sz="2400" dirty="0"/>
          </a:p>
          <a:p>
            <a:pPr marL="285750" lvl="0" indent="-285750">
              <a:spcBef>
                <a:spcPts val="1200"/>
              </a:spcBef>
              <a:buFont typeface="Wingdings" panose="05000000000000000000" pitchFamily="2" charset="2"/>
              <a:buChar char="Ø"/>
            </a:pPr>
            <a:r>
              <a:rPr lang="en-GB" sz="2400" dirty="0" smtClean="0"/>
              <a:t>Matthew’s father </a:t>
            </a:r>
            <a:r>
              <a:rPr lang="en-GB" sz="2400" dirty="0"/>
              <a:t>was </a:t>
            </a:r>
            <a:r>
              <a:rPr lang="en-GB" sz="2400" dirty="0" smtClean="0"/>
              <a:t>known </a:t>
            </a:r>
            <a:r>
              <a:rPr lang="en-GB" sz="2400" dirty="0"/>
              <a:t>to the police as a </a:t>
            </a:r>
            <a:r>
              <a:rPr lang="en-GB" sz="2400" dirty="0" smtClean="0"/>
              <a:t>prolific offender</a:t>
            </a:r>
            <a:r>
              <a:rPr lang="en-GB" sz="2000" dirty="0" smtClean="0"/>
              <a:t>.</a:t>
            </a:r>
            <a:endParaRPr lang="en-GB" sz="2000" dirty="0"/>
          </a:p>
        </p:txBody>
      </p:sp>
      <p:pic>
        <p:nvPicPr>
          <p:cNvPr id="4" name="Picture 3"/>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2492608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311888"/>
            <a:ext cx="8596668" cy="1320800"/>
          </a:xfrm>
        </p:spPr>
        <p:txBody>
          <a:bodyPr/>
          <a:lstStyle/>
          <a:p>
            <a:pPr>
              <a:spcAft>
                <a:spcPts val="0"/>
              </a:spcAft>
            </a:pPr>
            <a:r>
              <a:rPr lang="en-GB" b="1" dirty="0" smtClean="0">
                <a:latin typeface="+mn-lt"/>
                <a:ea typeface="Times New Roman" panose="02020603050405020304" pitchFamily="18" charset="0"/>
              </a:rPr>
              <a:t>Serious Case Review (Working Together 2015)</a:t>
            </a:r>
            <a:endParaRPr lang="en-GB" dirty="0">
              <a:latin typeface="+mn-lt"/>
              <a:ea typeface="Times New Roman" panose="02020603050405020304" pitchFamily="18" charset="0"/>
            </a:endParaRPr>
          </a:p>
        </p:txBody>
      </p:sp>
      <p:sp>
        <p:nvSpPr>
          <p:cNvPr id="3" name="Content Placeholder 2"/>
          <p:cNvSpPr>
            <a:spLocks noGrp="1"/>
          </p:cNvSpPr>
          <p:nvPr>
            <p:ph idx="1"/>
          </p:nvPr>
        </p:nvSpPr>
        <p:spPr>
          <a:xfrm>
            <a:off x="677334" y="1819840"/>
            <a:ext cx="8793237" cy="4527290"/>
          </a:xfrm>
        </p:spPr>
        <p:txBody>
          <a:bodyPr>
            <a:noAutofit/>
          </a:bodyPr>
          <a:lstStyle/>
          <a:p>
            <a:pPr marL="0" indent="0" algn="ctr">
              <a:buNone/>
            </a:pPr>
            <a:r>
              <a:rPr lang="en-GB" sz="2000" dirty="0">
                <a:solidFill>
                  <a:schemeClr val="tx1"/>
                </a:solidFill>
              </a:rPr>
              <a:t>While Matthew survived the incident, a Serious Case Review (Working Together, 2015) was commissioned due to the significant harm that occurred to Matthew when he ingested the medication. </a:t>
            </a:r>
            <a:r>
              <a:rPr lang="en-GB" sz="2000" dirty="0" smtClean="0">
                <a:solidFill>
                  <a:schemeClr val="tx1"/>
                </a:solidFill>
              </a:rPr>
              <a:t>The </a:t>
            </a:r>
            <a:r>
              <a:rPr lang="en-GB" sz="2000" dirty="0">
                <a:solidFill>
                  <a:schemeClr val="tx1"/>
                </a:solidFill>
              </a:rPr>
              <a:t>report was published </a:t>
            </a:r>
            <a:r>
              <a:rPr lang="en-GB" sz="2000" dirty="0" smtClean="0">
                <a:solidFill>
                  <a:schemeClr val="tx1"/>
                </a:solidFill>
              </a:rPr>
              <a:t>by the Herefordshire Safeguarding Children Partnership on </a:t>
            </a:r>
            <a:r>
              <a:rPr lang="en-GB" sz="2000" dirty="0">
                <a:solidFill>
                  <a:schemeClr val="tx1"/>
                </a:solidFill>
              </a:rPr>
              <a:t>February 7, 2022</a:t>
            </a:r>
          </a:p>
          <a:p>
            <a:pPr marL="0" indent="0">
              <a:buNone/>
            </a:pPr>
            <a:r>
              <a:rPr lang="en-GB" sz="2000" dirty="0" smtClean="0">
                <a:solidFill>
                  <a:schemeClr val="tx1"/>
                </a:solidFill>
              </a:rPr>
              <a:t>The </a:t>
            </a:r>
            <a:r>
              <a:rPr lang="en-GB" sz="2000" dirty="0">
                <a:solidFill>
                  <a:schemeClr val="tx1"/>
                </a:solidFill>
              </a:rPr>
              <a:t>purpose of </a:t>
            </a:r>
            <a:r>
              <a:rPr lang="en-GB" sz="2000" dirty="0" smtClean="0">
                <a:solidFill>
                  <a:schemeClr val="tx1"/>
                </a:solidFill>
              </a:rPr>
              <a:t>Review </a:t>
            </a:r>
            <a:r>
              <a:rPr lang="en-GB" sz="2000" dirty="0">
                <a:solidFill>
                  <a:schemeClr val="tx1"/>
                </a:solidFill>
              </a:rPr>
              <a:t>is to: </a:t>
            </a:r>
          </a:p>
          <a:p>
            <a:pPr lvl="0"/>
            <a:r>
              <a:rPr lang="en-GB" sz="2000" dirty="0">
                <a:solidFill>
                  <a:schemeClr val="tx1"/>
                </a:solidFill>
              </a:rPr>
              <a:t>Establish whether there are any lessons to be learnt from the case</a:t>
            </a:r>
          </a:p>
          <a:p>
            <a:pPr lvl="0"/>
            <a:r>
              <a:rPr lang="en-GB" sz="2000" dirty="0">
                <a:solidFill>
                  <a:schemeClr val="tx1"/>
                </a:solidFill>
              </a:rPr>
              <a:t>Identify what is expected to change as a result of the learning</a:t>
            </a:r>
          </a:p>
          <a:p>
            <a:pPr lvl="0"/>
            <a:r>
              <a:rPr lang="en-GB" sz="2000" dirty="0">
                <a:solidFill>
                  <a:schemeClr val="tx1"/>
                </a:solidFill>
              </a:rPr>
              <a:t>Try to prevent similar incidents from happening in the </a:t>
            </a:r>
            <a:r>
              <a:rPr lang="en-GB" sz="2000" dirty="0" smtClean="0">
                <a:solidFill>
                  <a:schemeClr val="tx1"/>
                </a:solidFill>
              </a:rPr>
              <a:t>future</a:t>
            </a:r>
          </a:p>
          <a:p>
            <a:pPr lvl="0"/>
            <a:endParaRPr lang="en-GB" sz="2000" dirty="0">
              <a:solidFill>
                <a:schemeClr val="tx1"/>
              </a:solidFill>
            </a:endParaRPr>
          </a:p>
          <a:p>
            <a:pPr marL="0" lvl="0" indent="0">
              <a:buNone/>
            </a:pPr>
            <a:r>
              <a:rPr lang="en-GB" sz="2000" dirty="0" smtClean="0">
                <a:solidFill>
                  <a:schemeClr val="tx1"/>
                </a:solidFill>
              </a:rPr>
              <a:t>NB – Under the </a:t>
            </a:r>
            <a:r>
              <a:rPr lang="en-GB" sz="2000" dirty="0">
                <a:solidFill>
                  <a:schemeClr val="tx1"/>
                </a:solidFill>
              </a:rPr>
              <a:t>new Working Together 2018 statutory guidance, Serious Case Reviews are now referred to as Child Safeguarding Practice </a:t>
            </a:r>
            <a:r>
              <a:rPr lang="en-GB" sz="2000" dirty="0" smtClean="0">
                <a:solidFill>
                  <a:schemeClr val="tx1"/>
                </a:solidFill>
              </a:rPr>
              <a:t>Reviews, with some changes to the requirements and framework.</a:t>
            </a:r>
            <a:endParaRPr lang="en-GB" sz="2000" dirty="0">
              <a:solidFill>
                <a:schemeClr val="tx1"/>
              </a:solidFill>
            </a:endParaRPr>
          </a:p>
          <a:p>
            <a:endParaRPr lang="en-GB" sz="2000" dirty="0">
              <a:solidFill>
                <a:schemeClr val="tx1"/>
              </a:solidFill>
            </a:endParaRPr>
          </a:p>
        </p:txBody>
      </p:sp>
      <p:pic>
        <p:nvPicPr>
          <p:cNvPr id="4" name="Picture 3"/>
          <p:cNvPicPr>
            <a:picLocks noChangeAspect="1"/>
          </p:cNvPicPr>
          <p:nvPr/>
        </p:nvPicPr>
        <p:blipFill>
          <a:blip r:embed="rId3"/>
          <a:stretch>
            <a:fillRect/>
          </a:stretch>
        </p:blipFill>
        <p:spPr>
          <a:xfrm>
            <a:off x="9438340" y="6156251"/>
            <a:ext cx="2753659" cy="701748"/>
          </a:xfrm>
          <a:prstGeom prst="rect">
            <a:avLst/>
          </a:prstGeom>
        </p:spPr>
      </p:pic>
    </p:spTree>
    <p:extLst>
      <p:ext uri="{BB962C8B-B14F-4D97-AF65-F5344CB8AC3E}">
        <p14:creationId xmlns:p14="http://schemas.microsoft.com/office/powerpoint/2010/main" val="522290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Key Themes arising from the SCR </a:t>
            </a:r>
            <a:endParaRPr lang="en-GB" dirty="0"/>
          </a:p>
        </p:txBody>
      </p:sp>
      <p:sp>
        <p:nvSpPr>
          <p:cNvPr id="3" name="Content Placeholder 2"/>
          <p:cNvSpPr>
            <a:spLocks noGrp="1"/>
          </p:cNvSpPr>
          <p:nvPr>
            <p:ph idx="1"/>
          </p:nvPr>
        </p:nvSpPr>
        <p:spPr>
          <a:xfrm>
            <a:off x="571009" y="1373780"/>
            <a:ext cx="8596668" cy="3880773"/>
          </a:xfrm>
        </p:spPr>
        <p:txBody>
          <a:bodyPr>
            <a:noAutofit/>
          </a:bodyPr>
          <a:lstStyle/>
          <a:p>
            <a:r>
              <a:rPr lang="en-GB" sz="2400" dirty="0">
                <a:solidFill>
                  <a:schemeClr val="tx1"/>
                </a:solidFill>
              </a:rPr>
              <a:t>Poor information sharing</a:t>
            </a:r>
          </a:p>
          <a:p>
            <a:pPr lvl="0"/>
            <a:r>
              <a:rPr lang="en-GB" sz="2400" dirty="0" smtClean="0">
                <a:solidFill>
                  <a:schemeClr val="tx1"/>
                </a:solidFill>
              </a:rPr>
              <a:t>Ineffective </a:t>
            </a:r>
            <a:r>
              <a:rPr lang="en-GB" sz="2400" dirty="0">
                <a:solidFill>
                  <a:schemeClr val="tx1"/>
                </a:solidFill>
              </a:rPr>
              <a:t>assessment, planning and review processes</a:t>
            </a:r>
          </a:p>
          <a:p>
            <a:pPr lvl="0"/>
            <a:r>
              <a:rPr lang="en-GB" sz="2400" dirty="0" smtClean="0">
                <a:solidFill>
                  <a:schemeClr val="tx1"/>
                </a:solidFill>
              </a:rPr>
              <a:t>Application of levels of need</a:t>
            </a:r>
            <a:endParaRPr lang="en-GB" sz="2400" dirty="0">
              <a:solidFill>
                <a:schemeClr val="tx1"/>
              </a:solidFill>
            </a:endParaRPr>
          </a:p>
          <a:p>
            <a:pPr lvl="0"/>
            <a:r>
              <a:rPr lang="en-GB" sz="2400" dirty="0">
                <a:solidFill>
                  <a:schemeClr val="tx1"/>
                </a:solidFill>
              </a:rPr>
              <a:t>Broader understanding of risk (especially in </a:t>
            </a:r>
            <a:r>
              <a:rPr lang="en-GB" sz="2400" dirty="0" smtClean="0">
                <a:solidFill>
                  <a:schemeClr val="tx1"/>
                </a:solidFill>
              </a:rPr>
              <a:t>neglect and cumulative impact of harm)</a:t>
            </a:r>
            <a:endParaRPr lang="en-GB" sz="2400" dirty="0">
              <a:solidFill>
                <a:schemeClr val="tx1"/>
              </a:solidFill>
            </a:endParaRPr>
          </a:p>
          <a:p>
            <a:pPr lvl="0"/>
            <a:r>
              <a:rPr lang="en-GB" sz="2400" dirty="0">
                <a:solidFill>
                  <a:schemeClr val="tx1"/>
                </a:solidFill>
              </a:rPr>
              <a:t>Understanding of historic issues</a:t>
            </a:r>
          </a:p>
          <a:p>
            <a:pPr lvl="0"/>
            <a:r>
              <a:rPr lang="en-GB" sz="2400" dirty="0">
                <a:solidFill>
                  <a:schemeClr val="tx1"/>
                </a:solidFill>
              </a:rPr>
              <a:t>Role and engagement of fathers</a:t>
            </a:r>
          </a:p>
          <a:p>
            <a:pPr lvl="0"/>
            <a:r>
              <a:rPr lang="en-GB" sz="2400" dirty="0">
                <a:solidFill>
                  <a:schemeClr val="tx1"/>
                </a:solidFill>
              </a:rPr>
              <a:t>Losing focus on children when there are adult issues </a:t>
            </a:r>
            <a:r>
              <a:rPr lang="en-GB" sz="2400" dirty="0" smtClean="0">
                <a:solidFill>
                  <a:schemeClr val="tx1"/>
                </a:solidFill>
              </a:rPr>
              <a:t>(offending, </a:t>
            </a:r>
            <a:r>
              <a:rPr lang="en-GB" sz="2400" dirty="0">
                <a:solidFill>
                  <a:schemeClr val="tx1"/>
                </a:solidFill>
              </a:rPr>
              <a:t>substance misuse, mental health) </a:t>
            </a:r>
          </a:p>
          <a:p>
            <a:pPr lvl="0"/>
            <a:r>
              <a:rPr lang="en-GB" sz="2400" dirty="0">
                <a:solidFill>
                  <a:schemeClr val="tx1"/>
                </a:solidFill>
              </a:rPr>
              <a:t>Lack of Professional curiosity </a:t>
            </a:r>
            <a:endParaRPr lang="en-GB" sz="2400" dirty="0" smtClean="0">
              <a:solidFill>
                <a:schemeClr val="tx1"/>
              </a:solidFill>
            </a:endParaRPr>
          </a:p>
          <a:p>
            <a:pPr lvl="0"/>
            <a:r>
              <a:rPr lang="en-GB" sz="2400" dirty="0" smtClean="0">
                <a:solidFill>
                  <a:schemeClr val="tx1"/>
                </a:solidFill>
              </a:rPr>
              <a:t>Barriers to escalation and professional challenge</a:t>
            </a:r>
            <a:endParaRPr lang="en-GB" sz="2400" dirty="0">
              <a:solidFill>
                <a:schemeClr val="tx1"/>
              </a:solidFill>
            </a:endParaRPr>
          </a:p>
        </p:txBody>
      </p:sp>
      <p:pic>
        <p:nvPicPr>
          <p:cNvPr id="4" name="Picture 3"/>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2825348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5061" y="460745"/>
            <a:ext cx="9558670" cy="1102241"/>
          </a:xfrm>
        </p:spPr>
        <p:txBody>
          <a:bodyPr>
            <a:normAutofit fontScale="90000"/>
          </a:bodyPr>
          <a:lstStyle/>
          <a:p>
            <a:r>
              <a:rPr lang="en-GB" b="1" dirty="0" smtClean="0"/>
              <a:t>Lesson 1: Effective information sharing is essential for safeguarding </a:t>
            </a:r>
            <a:endParaRPr lang="en-GB" b="1" dirty="0"/>
          </a:p>
        </p:txBody>
      </p:sp>
      <p:sp>
        <p:nvSpPr>
          <p:cNvPr id="3" name="Content Placeholder 2"/>
          <p:cNvSpPr>
            <a:spLocks noGrp="1"/>
          </p:cNvSpPr>
          <p:nvPr>
            <p:ph idx="1"/>
          </p:nvPr>
        </p:nvSpPr>
        <p:spPr>
          <a:xfrm>
            <a:off x="408971" y="1712509"/>
            <a:ext cx="8596668" cy="4401212"/>
          </a:xfrm>
        </p:spPr>
        <p:txBody>
          <a:bodyPr>
            <a:noAutofit/>
          </a:bodyPr>
          <a:lstStyle/>
          <a:p>
            <a:r>
              <a:rPr lang="en-GB" sz="1900" dirty="0" smtClean="0">
                <a:solidFill>
                  <a:schemeClr val="tx1"/>
                </a:solidFill>
              </a:rPr>
              <a:t>Be proactive in </a:t>
            </a:r>
            <a:r>
              <a:rPr lang="en-GB" sz="1900" dirty="0">
                <a:solidFill>
                  <a:schemeClr val="tx1"/>
                </a:solidFill>
              </a:rPr>
              <a:t>seeking the right information to assist decision making and to protect </a:t>
            </a:r>
            <a:r>
              <a:rPr lang="en-GB" sz="1900" dirty="0" smtClean="0">
                <a:solidFill>
                  <a:schemeClr val="tx1"/>
                </a:solidFill>
              </a:rPr>
              <a:t>children - do </a:t>
            </a:r>
            <a:r>
              <a:rPr lang="en-GB" sz="1900" dirty="0">
                <a:solidFill>
                  <a:schemeClr val="tx1"/>
                </a:solidFill>
              </a:rPr>
              <a:t>not be passive in expecting information to be </a:t>
            </a:r>
            <a:r>
              <a:rPr lang="en-GB" sz="1900" dirty="0" smtClean="0">
                <a:solidFill>
                  <a:schemeClr val="tx1"/>
                </a:solidFill>
              </a:rPr>
              <a:t>furnished.</a:t>
            </a:r>
          </a:p>
          <a:p>
            <a:r>
              <a:rPr lang="en-GB" sz="1900" dirty="0" smtClean="0">
                <a:solidFill>
                  <a:schemeClr val="tx1"/>
                </a:solidFill>
              </a:rPr>
              <a:t>Information sharing is essential for early identification of needs, effective assessments, and ensuring the right support is in place</a:t>
            </a:r>
          </a:p>
          <a:p>
            <a:r>
              <a:rPr lang="en-GB" sz="1900" dirty="0" smtClean="0">
                <a:solidFill>
                  <a:schemeClr val="tx1"/>
                </a:solidFill>
              </a:rPr>
              <a:t>Information sharing helps to identify patterns of behaviour that helps to understand risk</a:t>
            </a:r>
          </a:p>
          <a:p>
            <a:r>
              <a:rPr lang="en-GB" sz="1900" dirty="0" smtClean="0">
                <a:solidFill>
                  <a:schemeClr val="tx1"/>
                </a:solidFill>
              </a:rPr>
              <a:t>The Data Protection Act 2018 and GDPR provide a framework for sharing personal information – it is not a barrier</a:t>
            </a:r>
          </a:p>
          <a:p>
            <a:r>
              <a:rPr lang="en-GB" sz="1900" dirty="0" smtClean="0">
                <a:solidFill>
                  <a:schemeClr val="tx1"/>
                </a:solidFill>
              </a:rPr>
              <a:t>You do not always need consent to share personal information – consent is only one of the lawful basis to comply with the data protection legislation</a:t>
            </a:r>
          </a:p>
          <a:p>
            <a:r>
              <a:rPr lang="en-GB" sz="1900" dirty="0" smtClean="0">
                <a:solidFill>
                  <a:schemeClr val="tx1"/>
                </a:solidFill>
              </a:rPr>
              <a:t>Right Help, Right Time Levels of Need Framework &amp; Working Together 2018 provide clear advice on information sharing for safeguarding purposes</a:t>
            </a:r>
          </a:p>
        </p:txBody>
      </p:sp>
      <p:pic>
        <p:nvPicPr>
          <p:cNvPr id="4" name="Picture 3"/>
          <p:cNvPicPr>
            <a:picLocks noChangeAspect="1"/>
          </p:cNvPicPr>
          <p:nvPr/>
        </p:nvPicPr>
        <p:blipFill>
          <a:blip r:embed="rId3"/>
          <a:stretch>
            <a:fillRect/>
          </a:stretch>
        </p:blipFill>
        <p:spPr>
          <a:xfrm>
            <a:off x="9271452" y="6113721"/>
            <a:ext cx="2920547" cy="744278"/>
          </a:xfrm>
          <a:prstGeom prst="rect">
            <a:avLst/>
          </a:prstGeom>
        </p:spPr>
      </p:pic>
    </p:spTree>
    <p:extLst>
      <p:ext uri="{BB962C8B-B14F-4D97-AF65-F5344CB8AC3E}">
        <p14:creationId xmlns:p14="http://schemas.microsoft.com/office/powerpoint/2010/main" val="3048108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Lesson 2: “Behaviour </a:t>
            </a:r>
            <a:r>
              <a:rPr lang="en-GB" b="1" dirty="0"/>
              <a:t>will only be changed by an explicit plan that is monitored and to which there is good </a:t>
            </a:r>
            <a:r>
              <a:rPr lang="en-GB" b="1" dirty="0" smtClean="0"/>
              <a:t>adherence”</a:t>
            </a:r>
            <a:endParaRPr lang="en-GB" dirty="0"/>
          </a:p>
        </p:txBody>
      </p:sp>
      <p:sp>
        <p:nvSpPr>
          <p:cNvPr id="3" name="Content Placeholder 2"/>
          <p:cNvSpPr>
            <a:spLocks noGrp="1"/>
          </p:cNvSpPr>
          <p:nvPr>
            <p:ph idx="1"/>
          </p:nvPr>
        </p:nvSpPr>
        <p:spPr>
          <a:xfrm>
            <a:off x="677333" y="2536371"/>
            <a:ext cx="9098037" cy="4081063"/>
          </a:xfrm>
        </p:spPr>
        <p:txBody>
          <a:bodyPr>
            <a:normAutofit/>
          </a:bodyPr>
          <a:lstStyle/>
          <a:p>
            <a:pPr>
              <a:buClr>
                <a:srgbClr val="3494BA"/>
              </a:buClr>
            </a:pPr>
            <a:r>
              <a:rPr lang="en-GB" sz="2000" dirty="0" smtClean="0">
                <a:solidFill>
                  <a:schemeClr val="tx1"/>
                </a:solidFill>
              </a:rPr>
              <a:t>Plans </a:t>
            </a:r>
            <a:r>
              <a:rPr lang="en-GB" sz="2000" dirty="0">
                <a:solidFill>
                  <a:schemeClr val="tx1"/>
                </a:solidFill>
              </a:rPr>
              <a:t>should be </a:t>
            </a:r>
            <a:r>
              <a:rPr lang="en-GB" sz="2000" dirty="0" smtClean="0">
                <a:solidFill>
                  <a:schemeClr val="tx1"/>
                </a:solidFill>
              </a:rPr>
              <a:t>child-focused, </a:t>
            </a:r>
            <a:r>
              <a:rPr lang="en-GB" sz="2000" dirty="0">
                <a:solidFill>
                  <a:schemeClr val="tx1"/>
                </a:solidFill>
              </a:rPr>
              <a:t>outcome </a:t>
            </a:r>
            <a:r>
              <a:rPr lang="en-GB" sz="2000" dirty="0" smtClean="0">
                <a:solidFill>
                  <a:schemeClr val="tx1"/>
                </a:solidFill>
              </a:rPr>
              <a:t>oriented, and SMART:</a:t>
            </a:r>
          </a:p>
          <a:p>
            <a:pPr marL="457200" lvl="1" indent="0">
              <a:buClr>
                <a:srgbClr val="3494BA"/>
              </a:buClr>
              <a:buNone/>
            </a:pPr>
            <a:r>
              <a:rPr lang="en-GB" sz="1800" i="1" dirty="0" smtClean="0">
                <a:solidFill>
                  <a:schemeClr val="tx1"/>
                </a:solidFill>
              </a:rPr>
              <a:t>specific, measureable, achievable, realistic, and time-limited</a:t>
            </a:r>
            <a:endParaRPr lang="en-GB" sz="2000" dirty="0" smtClean="0">
              <a:solidFill>
                <a:schemeClr val="tx1"/>
              </a:solidFill>
            </a:endParaRPr>
          </a:p>
          <a:p>
            <a:pPr>
              <a:buClr>
                <a:srgbClr val="3494BA"/>
              </a:buClr>
            </a:pPr>
            <a:r>
              <a:rPr lang="en-GB" sz="2000" dirty="0" smtClean="0">
                <a:solidFill>
                  <a:schemeClr val="tx1"/>
                </a:solidFill>
              </a:rPr>
              <a:t>Plans should be developed alongside the parents &amp; children/young people, and be written in a child-friendly way.</a:t>
            </a:r>
          </a:p>
          <a:p>
            <a:pPr lvl="0">
              <a:buClr>
                <a:srgbClr val="3494BA"/>
              </a:buClr>
            </a:pPr>
            <a:r>
              <a:rPr lang="en-GB" sz="2000" dirty="0" smtClean="0">
                <a:solidFill>
                  <a:schemeClr val="tx1"/>
                </a:solidFill>
              </a:rPr>
              <a:t>Any plan should be communicated and shared in a timely fashion to all partners, particularly those expected to support and monitor conditions of the plan.</a:t>
            </a:r>
          </a:p>
          <a:p>
            <a:pPr lvl="0">
              <a:buClr>
                <a:srgbClr val="3494BA"/>
              </a:buClr>
            </a:pPr>
            <a:r>
              <a:rPr lang="en-GB" sz="2000" dirty="0" smtClean="0">
                <a:solidFill>
                  <a:schemeClr val="tx1"/>
                </a:solidFill>
              </a:rPr>
              <a:t>Any change to a plan, including </a:t>
            </a:r>
            <a:r>
              <a:rPr lang="en-GB" sz="2000" dirty="0">
                <a:solidFill>
                  <a:schemeClr val="tx1"/>
                </a:solidFill>
              </a:rPr>
              <a:t>closure of a </a:t>
            </a:r>
            <a:r>
              <a:rPr lang="en-GB" sz="2000" dirty="0" smtClean="0">
                <a:solidFill>
                  <a:schemeClr val="tx1"/>
                </a:solidFill>
              </a:rPr>
              <a:t>Child in Need plan, </a:t>
            </a:r>
            <a:r>
              <a:rPr lang="en-GB" sz="2000" dirty="0">
                <a:solidFill>
                  <a:schemeClr val="tx1"/>
                </a:solidFill>
              </a:rPr>
              <a:t>needs to be a multi-agency decision and not one taken by a single </a:t>
            </a:r>
            <a:r>
              <a:rPr lang="en-GB" sz="2000" dirty="0" smtClean="0">
                <a:solidFill>
                  <a:schemeClr val="tx1"/>
                </a:solidFill>
              </a:rPr>
              <a:t>agency.</a:t>
            </a:r>
            <a:r>
              <a:rPr lang="en-GB" sz="2000" dirty="0">
                <a:solidFill>
                  <a:schemeClr val="tx1"/>
                </a:solidFill>
              </a:rPr>
              <a:t> </a:t>
            </a:r>
            <a:r>
              <a:rPr lang="en-GB" sz="2000" dirty="0" smtClean="0">
                <a:solidFill>
                  <a:schemeClr val="tx1"/>
                </a:solidFill>
              </a:rPr>
              <a:t>The change or closure should be communicated to all parties.</a:t>
            </a:r>
          </a:p>
        </p:txBody>
      </p:sp>
      <p:pic>
        <p:nvPicPr>
          <p:cNvPr id="4" name="Picture 3"/>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224945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Continued..</a:t>
            </a:r>
            <a:endParaRPr lang="en-GB" dirty="0"/>
          </a:p>
        </p:txBody>
      </p:sp>
      <p:sp>
        <p:nvSpPr>
          <p:cNvPr id="3" name="Content Placeholder 2"/>
          <p:cNvSpPr>
            <a:spLocks noGrp="1"/>
          </p:cNvSpPr>
          <p:nvPr>
            <p:ph idx="1"/>
          </p:nvPr>
        </p:nvSpPr>
        <p:spPr>
          <a:xfrm>
            <a:off x="677334" y="1823989"/>
            <a:ext cx="9098037" cy="4353527"/>
          </a:xfrm>
        </p:spPr>
        <p:txBody>
          <a:bodyPr>
            <a:normAutofit/>
          </a:bodyPr>
          <a:lstStyle/>
          <a:p>
            <a:pPr lvl="0"/>
            <a:r>
              <a:rPr lang="en-GB" sz="2000" dirty="0" smtClean="0">
                <a:solidFill>
                  <a:schemeClr val="tx1"/>
                </a:solidFill>
              </a:rPr>
              <a:t>Maintain professional curiosity when considering progress being made against a plan. </a:t>
            </a:r>
          </a:p>
          <a:p>
            <a:pPr lvl="0"/>
            <a:r>
              <a:rPr lang="en-GB" sz="2000" dirty="0" smtClean="0">
                <a:solidFill>
                  <a:schemeClr val="tx1"/>
                </a:solidFill>
              </a:rPr>
              <a:t>Triangulate information from different sources</a:t>
            </a:r>
          </a:p>
          <a:p>
            <a:pPr lvl="0"/>
            <a:r>
              <a:rPr lang="en-GB" sz="2000" dirty="0" smtClean="0">
                <a:solidFill>
                  <a:schemeClr val="tx1"/>
                </a:solidFill>
              </a:rPr>
              <a:t>Ask yourself:</a:t>
            </a:r>
          </a:p>
          <a:p>
            <a:pPr lvl="1"/>
            <a:r>
              <a:rPr lang="en-GB" sz="2000" dirty="0" smtClean="0">
                <a:solidFill>
                  <a:schemeClr val="tx1"/>
                </a:solidFill>
              </a:rPr>
              <a:t>What difference is this making for the child?</a:t>
            </a:r>
          </a:p>
          <a:p>
            <a:pPr lvl="1"/>
            <a:r>
              <a:rPr lang="en-GB" sz="2000" dirty="0" smtClean="0">
                <a:solidFill>
                  <a:schemeClr val="tx1"/>
                </a:solidFill>
              </a:rPr>
              <a:t>What is the child’s lived experience like, every day?</a:t>
            </a:r>
          </a:p>
          <a:p>
            <a:pPr lvl="1"/>
            <a:r>
              <a:rPr lang="en-GB" sz="2000" dirty="0" smtClean="0">
                <a:solidFill>
                  <a:schemeClr val="tx1"/>
                </a:solidFill>
              </a:rPr>
              <a:t>How do we know what we know? </a:t>
            </a:r>
          </a:p>
          <a:p>
            <a:pPr lvl="1"/>
            <a:r>
              <a:rPr lang="en-GB" sz="2000" dirty="0" smtClean="0">
                <a:solidFill>
                  <a:schemeClr val="tx1"/>
                </a:solidFill>
              </a:rPr>
              <a:t>Are we relying too much on what parents are telling us?</a:t>
            </a:r>
          </a:p>
          <a:p>
            <a:pPr lvl="1"/>
            <a:r>
              <a:rPr lang="en-GB" sz="2000" dirty="0" smtClean="0">
                <a:solidFill>
                  <a:schemeClr val="tx1"/>
                </a:solidFill>
              </a:rPr>
              <a:t>What else could be happening?</a:t>
            </a:r>
          </a:p>
          <a:p>
            <a:pPr lvl="1"/>
            <a:r>
              <a:rPr lang="en-GB" sz="2000" dirty="0" smtClean="0">
                <a:solidFill>
                  <a:schemeClr val="tx1"/>
                </a:solidFill>
              </a:rPr>
              <a:t>Think the unthinkable</a:t>
            </a:r>
            <a:endParaRPr lang="en-GB" sz="2000" dirty="0">
              <a:solidFill>
                <a:schemeClr val="tx1"/>
              </a:solidFill>
            </a:endParaRPr>
          </a:p>
          <a:p>
            <a:pPr lvl="0"/>
            <a:endParaRPr lang="en-GB" sz="2000" dirty="0">
              <a:solidFill>
                <a:schemeClr val="tx1"/>
              </a:solidFill>
            </a:endParaRPr>
          </a:p>
        </p:txBody>
      </p:sp>
      <p:pic>
        <p:nvPicPr>
          <p:cNvPr id="4" name="Picture 3"/>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3990424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Lesson 3: Be aware of risks of non-dependent alcohol or substance misuse</a:t>
            </a:r>
            <a:endParaRPr lang="en-GB" b="1" dirty="0"/>
          </a:p>
        </p:txBody>
      </p:sp>
      <p:sp>
        <p:nvSpPr>
          <p:cNvPr id="3" name="Content Placeholder 2"/>
          <p:cNvSpPr>
            <a:spLocks noGrp="1"/>
          </p:cNvSpPr>
          <p:nvPr>
            <p:ph idx="1"/>
          </p:nvPr>
        </p:nvSpPr>
        <p:spPr>
          <a:xfrm>
            <a:off x="797077" y="2133599"/>
            <a:ext cx="8596668" cy="4452257"/>
          </a:xfrm>
        </p:spPr>
        <p:txBody>
          <a:bodyPr>
            <a:noAutofit/>
          </a:bodyPr>
          <a:lstStyle/>
          <a:p>
            <a:pPr marL="0" indent="0">
              <a:buNone/>
            </a:pPr>
            <a:r>
              <a:rPr lang="en-GB" dirty="0" smtClean="0">
                <a:solidFill>
                  <a:schemeClr val="tx1"/>
                </a:solidFill>
              </a:rPr>
              <a:t>“There </a:t>
            </a:r>
            <a:r>
              <a:rPr lang="en-GB" dirty="0">
                <a:solidFill>
                  <a:schemeClr val="tx1"/>
                </a:solidFill>
              </a:rPr>
              <a:t>could be more awareness of the risks to children from parental alcohol misuse, particularly to consider those parents who are not alcohol dependent but where there is evidence that the use is having a negative impact on children</a:t>
            </a:r>
            <a:r>
              <a:rPr lang="en-GB" dirty="0" smtClean="0">
                <a:solidFill>
                  <a:schemeClr val="tx1"/>
                </a:solidFill>
              </a:rPr>
              <a:t>.”</a:t>
            </a:r>
          </a:p>
          <a:p>
            <a:pPr>
              <a:buFont typeface="Wingdings" panose="05000000000000000000" pitchFamily="2" charset="2"/>
              <a:buChar char="Ø"/>
            </a:pPr>
            <a:r>
              <a:rPr lang="en-GB" dirty="0" smtClean="0">
                <a:solidFill>
                  <a:schemeClr val="tx1"/>
                </a:solidFill>
              </a:rPr>
              <a:t>Repeated incidents of concern – for </a:t>
            </a:r>
            <a:r>
              <a:rPr lang="en-GB" dirty="0" err="1" smtClean="0">
                <a:solidFill>
                  <a:schemeClr val="tx1"/>
                </a:solidFill>
              </a:rPr>
              <a:t>eg</a:t>
            </a:r>
            <a:r>
              <a:rPr lang="en-GB" dirty="0" smtClean="0">
                <a:solidFill>
                  <a:schemeClr val="tx1"/>
                </a:solidFill>
              </a:rPr>
              <a:t> lack of unsupervised, worrying behaviour, home environment – should be considered. What is the child’s life like every day – what is their “lived experience”?</a:t>
            </a:r>
          </a:p>
          <a:p>
            <a:pPr>
              <a:buFont typeface="Wingdings" panose="05000000000000000000" pitchFamily="2" charset="2"/>
              <a:buChar char="Ø"/>
            </a:pPr>
            <a:r>
              <a:rPr lang="en-GB" dirty="0">
                <a:solidFill>
                  <a:schemeClr val="tx1"/>
                </a:solidFill>
              </a:rPr>
              <a:t>It is estimated that 30% of children live with an adult binge drinker, 22% with a hazardous drinker and 2.5% with a harmful drinker (UK, under 16 years – Manning et al., 2009). </a:t>
            </a:r>
            <a:endParaRPr lang="en-GB" dirty="0" smtClean="0">
              <a:solidFill>
                <a:schemeClr val="tx1"/>
              </a:solidFill>
            </a:endParaRPr>
          </a:p>
          <a:p>
            <a:pPr>
              <a:buFont typeface="Wingdings" panose="05000000000000000000" pitchFamily="2" charset="2"/>
              <a:buChar char="Ø"/>
            </a:pPr>
            <a:r>
              <a:rPr lang="en-GB" dirty="0" smtClean="0">
                <a:solidFill>
                  <a:schemeClr val="tx1"/>
                </a:solidFill>
              </a:rPr>
              <a:t>Different levels </a:t>
            </a:r>
            <a:r>
              <a:rPr lang="en-GB" dirty="0">
                <a:solidFill>
                  <a:schemeClr val="tx1"/>
                </a:solidFill>
              </a:rPr>
              <a:t>of consumption </a:t>
            </a:r>
            <a:r>
              <a:rPr lang="en-GB" dirty="0" smtClean="0">
                <a:solidFill>
                  <a:schemeClr val="tx1"/>
                </a:solidFill>
              </a:rPr>
              <a:t>and </a:t>
            </a:r>
            <a:r>
              <a:rPr lang="en-GB" dirty="0">
                <a:solidFill>
                  <a:schemeClr val="tx1"/>
                </a:solidFill>
              </a:rPr>
              <a:t>particular styles of drinking (such as binge drinking) may affect children and it cannot be assumed that higher levels of consumption equates to greater harm. </a:t>
            </a:r>
            <a:endParaRPr lang="en-GB" dirty="0" smtClean="0">
              <a:solidFill>
                <a:schemeClr val="tx1"/>
              </a:solidFill>
            </a:endParaRPr>
          </a:p>
          <a:p>
            <a:pPr>
              <a:buFont typeface="Wingdings" panose="05000000000000000000" pitchFamily="2" charset="2"/>
              <a:buChar char="Ø"/>
            </a:pPr>
            <a:r>
              <a:rPr lang="en-GB" u="sng" dirty="0" smtClean="0">
                <a:solidFill>
                  <a:schemeClr val="tx1"/>
                </a:solidFill>
                <a:hlinkClick r:id="rId3"/>
              </a:rPr>
              <a:t>The </a:t>
            </a:r>
            <a:r>
              <a:rPr lang="en-GB" u="sng" dirty="0">
                <a:solidFill>
                  <a:schemeClr val="tx1"/>
                </a:solidFill>
                <a:hlinkClick r:id="rId3"/>
              </a:rPr>
              <a:t>effect of non-dependent parental drinking on children &amp; families (Foster, Bryant and Brown, 2017</a:t>
            </a:r>
            <a:r>
              <a:rPr lang="en-GB" u="sng" dirty="0" smtClean="0">
                <a:solidFill>
                  <a:schemeClr val="tx1"/>
                </a:solidFill>
                <a:hlinkClick r:id="rId3"/>
              </a:rPr>
              <a:t>)</a:t>
            </a:r>
            <a:endParaRPr lang="en-GB" dirty="0">
              <a:solidFill>
                <a:schemeClr val="tx1"/>
              </a:solidFill>
            </a:endParaRPr>
          </a:p>
        </p:txBody>
      </p:sp>
      <p:pic>
        <p:nvPicPr>
          <p:cNvPr id="4" name="Picture 3"/>
          <p:cNvPicPr>
            <a:picLocks noChangeAspect="1"/>
          </p:cNvPicPr>
          <p:nvPr/>
        </p:nvPicPr>
        <p:blipFill>
          <a:blip r:embed="rId4"/>
          <a:stretch>
            <a:fillRect/>
          </a:stretch>
        </p:blipFill>
        <p:spPr>
          <a:xfrm>
            <a:off x="9274002" y="6114371"/>
            <a:ext cx="2917997" cy="743628"/>
          </a:xfrm>
          <a:prstGeom prst="rect">
            <a:avLst/>
          </a:prstGeom>
        </p:spPr>
      </p:pic>
    </p:spTree>
    <p:extLst>
      <p:ext uri="{BB962C8B-B14F-4D97-AF65-F5344CB8AC3E}">
        <p14:creationId xmlns:p14="http://schemas.microsoft.com/office/powerpoint/2010/main" val="1916397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Lesson </a:t>
            </a:r>
            <a:r>
              <a:rPr lang="en-GB" b="1" dirty="0"/>
              <a:t>4</a:t>
            </a:r>
            <a:r>
              <a:rPr lang="en-GB" b="1" dirty="0" smtClean="0"/>
              <a:t>: When a parent refuses support, consider the impact on the child</a:t>
            </a:r>
            <a:endParaRPr lang="en-GB" b="1" dirty="0"/>
          </a:p>
        </p:txBody>
      </p:sp>
      <p:sp>
        <p:nvSpPr>
          <p:cNvPr id="3" name="Content Placeholder 2"/>
          <p:cNvSpPr>
            <a:spLocks noGrp="1"/>
          </p:cNvSpPr>
          <p:nvPr>
            <p:ph idx="1"/>
          </p:nvPr>
        </p:nvSpPr>
        <p:spPr>
          <a:xfrm>
            <a:off x="829734" y="2421259"/>
            <a:ext cx="8596668" cy="1437510"/>
          </a:xfrm>
        </p:spPr>
        <p:txBody>
          <a:bodyPr>
            <a:normAutofit/>
          </a:bodyPr>
          <a:lstStyle/>
          <a:p>
            <a:endParaRPr lang="en-GB" dirty="0" smtClean="0"/>
          </a:p>
          <a:p>
            <a:endParaRPr lang="en-GB" dirty="0"/>
          </a:p>
        </p:txBody>
      </p:sp>
      <p:sp>
        <p:nvSpPr>
          <p:cNvPr id="4" name="Rectangle 3"/>
          <p:cNvSpPr/>
          <p:nvPr/>
        </p:nvSpPr>
        <p:spPr>
          <a:xfrm>
            <a:off x="677334" y="2551837"/>
            <a:ext cx="8466666" cy="3477875"/>
          </a:xfrm>
          <a:prstGeom prst="rect">
            <a:avLst/>
          </a:prstGeom>
        </p:spPr>
        <p:txBody>
          <a:bodyPr wrap="square">
            <a:spAutoFit/>
          </a:bodyPr>
          <a:lstStyle/>
          <a:p>
            <a:r>
              <a:rPr lang="en-GB" sz="2000" dirty="0" smtClean="0"/>
              <a:t>“Where </a:t>
            </a:r>
            <a:r>
              <a:rPr lang="en-GB" sz="2000" dirty="0"/>
              <a:t>a plan is stepped down to Early Help or where a parent/carer refuses the support of Early Help consideration must be given as to whether this will adversely impact the child’s safety, health and/or development and, therefore, meet the threshold for Statutory </a:t>
            </a:r>
            <a:r>
              <a:rPr lang="en-GB" sz="2000" dirty="0" smtClean="0"/>
              <a:t>Assessment.”</a:t>
            </a:r>
          </a:p>
          <a:p>
            <a:endParaRPr lang="en-GB" sz="2000" dirty="0"/>
          </a:p>
          <a:p>
            <a:pPr marL="285750" indent="-285750">
              <a:buFont typeface="Wingdings" panose="05000000000000000000" pitchFamily="2" charset="2"/>
              <a:buChar char="Ø"/>
            </a:pPr>
            <a:r>
              <a:rPr lang="en-GB" sz="2000" dirty="0" smtClean="0"/>
              <a:t>Continued information sharing will help to determine the needs where there are concerns, even if there is no plan in place</a:t>
            </a:r>
          </a:p>
          <a:p>
            <a:pPr marL="285750" indent="-285750">
              <a:buFont typeface="Wingdings" panose="05000000000000000000" pitchFamily="2" charset="2"/>
              <a:buChar char="Ø"/>
            </a:pPr>
            <a:r>
              <a:rPr lang="en-GB" sz="2000" dirty="0" smtClean="0"/>
              <a:t>To understand if the case meetings the threshold for a Statutory Assessment (Level 4), refer to the Right Help, Right Time Levels of Need Framework</a:t>
            </a:r>
            <a:endParaRPr lang="en-GB" sz="2000" dirty="0"/>
          </a:p>
        </p:txBody>
      </p:sp>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996175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DAF8CE796476468EC1B6445911AD04" ma:contentTypeVersion="15" ma:contentTypeDescription="Create a new document." ma:contentTypeScope="" ma:versionID="66149aed001b747757d0f8a6dfe52562">
  <xsd:schema xmlns:xsd="http://www.w3.org/2001/XMLSchema" xmlns:xs="http://www.w3.org/2001/XMLSchema" xmlns:p="http://schemas.microsoft.com/office/2006/metadata/properties" xmlns:ns2="37d3fa94-8997-4ea9-b23e-907577a5dfb0" xmlns:ns3="ab37474f-f7b1-4a9e-abc6-48c583259534" targetNamespace="http://schemas.microsoft.com/office/2006/metadata/properties" ma:root="true" ma:fieldsID="f823d05308f1e47dfd132b618bd1ae3f" ns2:_="" ns3:_="">
    <xsd:import namespace="37d3fa94-8997-4ea9-b23e-907577a5dfb0"/>
    <xsd:import namespace="ab37474f-f7b1-4a9e-abc6-48c58325953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d3fa94-8997-4ea9-b23e-907577a5df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031aaf5-e2f8-4e71-9fcd-a8521e78c60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b37474f-f7b1-4a9e-abc6-48c58325953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3884e4b-139f-4054-86ac-be8520258f8a}" ma:internalName="TaxCatchAll" ma:showField="CatchAllData" ma:web="ab37474f-f7b1-4a9e-abc6-48c5832595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5EFB7D-753D-4E05-AB63-90C4D97C57F0}"/>
</file>

<file path=customXml/itemProps2.xml><?xml version="1.0" encoding="utf-8"?>
<ds:datastoreItem xmlns:ds="http://schemas.openxmlformats.org/officeDocument/2006/customXml" ds:itemID="{AE3170C7-59CF-4042-8F07-0947CC4BFE37}"/>
</file>

<file path=docProps/app.xml><?xml version="1.0" encoding="utf-8"?>
<Properties xmlns="http://schemas.openxmlformats.org/officeDocument/2006/extended-properties" xmlns:vt="http://schemas.openxmlformats.org/officeDocument/2006/docPropsVTypes">
  <Template>Facet</Template>
  <TotalTime>2916</TotalTime>
  <Words>1872</Words>
  <Application>Microsoft Office PowerPoint</Application>
  <PresentationFormat>Widescreen</PresentationFormat>
  <Paragraphs>183</Paragraphs>
  <Slides>16</Slides>
  <Notes>16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Arial</vt:lpstr>
      <vt:lpstr>Arial</vt:lpstr>
      <vt:lpstr>Calibri</vt:lpstr>
      <vt:lpstr>Century Gothic</vt:lpstr>
      <vt:lpstr>Symbol</vt:lpstr>
      <vt:lpstr>Times New Roman</vt:lpstr>
      <vt:lpstr>Trebuchet MS</vt:lpstr>
      <vt:lpstr>Verdana</vt:lpstr>
      <vt:lpstr>Wingdings</vt:lpstr>
      <vt:lpstr>Wingdings 3</vt:lpstr>
      <vt:lpstr>Facet</vt:lpstr>
      <vt:lpstr>Serious Case Review Matthew Summary of Learning  Herefordshire Safeguarding Children Partnership  February 2022</vt:lpstr>
      <vt:lpstr> Background</vt:lpstr>
      <vt:lpstr>Serious Case Review (Working Together 2015)</vt:lpstr>
      <vt:lpstr>Key Themes arising from the SCR </vt:lpstr>
      <vt:lpstr>Lesson 1: Effective information sharing is essential for safeguarding </vt:lpstr>
      <vt:lpstr>Lesson 2: “Behaviour will only be changed by an explicit plan that is monitored and to which there is good adherence”</vt:lpstr>
      <vt:lpstr>Continued..</vt:lpstr>
      <vt:lpstr>Lesson 3: Be aware of risks of non-dependent alcohol or substance misuse</vt:lpstr>
      <vt:lpstr>Lesson 4: When a parent refuses support, consider the impact on the child</vt:lpstr>
      <vt:lpstr>Lesson 5: Use professional challenge when needed, and do so using the Professional Differences Policy</vt:lpstr>
      <vt:lpstr>Professional challenge: an example</vt:lpstr>
      <vt:lpstr>Professional challenge: an example</vt:lpstr>
      <vt:lpstr>Key tips and recommendations for professional escalation</vt:lpstr>
      <vt:lpstr>Summary – Key Messages </vt:lpstr>
      <vt:lpstr>Reflection</vt:lpstr>
      <vt:lpstr>Resources and Links</vt:lpstr>
    </vt:vector>
  </TitlesOfParts>
  <Company>Hoople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Children &amp; Young People       in Herefordshire Partnership</dc:title>
  <dc:creator>Granthier, Philippa</dc:creator>
  <cp:lastModifiedBy>Wilson, Angela (Council)</cp:lastModifiedBy>
  <cp:revision>215</cp:revision>
  <cp:lastPrinted>2022-02-23T12:34:53Z</cp:lastPrinted>
  <dcterms:created xsi:type="dcterms:W3CDTF">2020-02-06T14:10:49Z</dcterms:created>
  <dcterms:modified xsi:type="dcterms:W3CDTF">2022-06-17T16:41:01Z</dcterms:modified>
</cp:coreProperties>
</file>