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1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18.xml" ContentType="application/vnd.openxmlformats-officedocument.presentationml.slide+xml"/>
  <Override PartName="/ppt/slides/slide23.xml" ContentType="application/vnd.openxmlformats-officedocument.presentationml.slide+xml"/>
  <Override PartName="/ppt/slides/slide15.xml" ContentType="application/vnd.openxmlformats-officedocument.presentationml.slide+xml"/>
  <Override PartName="/ppt/slides/slide22.xml" ContentType="application/vnd.openxmlformats-officedocument.presentationml.slide+xml"/>
  <Override PartName="/ppt/slides/slide24.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5.xml" ContentType="application/vnd.openxmlformats-officedocument.presentationml.notesSlide+xml"/>
  <Override PartName="/ppt/notesSlides/notesSlide10.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9.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7.xml" ContentType="application/vnd.openxmlformats-officedocument.presentationml.notesSlide+xml"/>
  <Override PartName="/ppt/notesSlides/notesSlide21.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6.xml" ContentType="application/vnd.openxmlformats-officedocument.presentationml.notesSlide+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3" r:id="rId1"/>
  </p:sldMasterIdLst>
  <p:notesMasterIdLst>
    <p:notesMasterId r:id="rId26"/>
  </p:notesMasterIdLst>
  <p:sldIdLst>
    <p:sldId id="297" r:id="rId2"/>
    <p:sldId id="298" r:id="rId3"/>
    <p:sldId id="340" r:id="rId4"/>
    <p:sldId id="300" r:id="rId5"/>
    <p:sldId id="301" r:id="rId6"/>
    <p:sldId id="302" r:id="rId7"/>
    <p:sldId id="304" r:id="rId8"/>
    <p:sldId id="303" r:id="rId9"/>
    <p:sldId id="320" r:id="rId10"/>
    <p:sldId id="305" r:id="rId11"/>
    <p:sldId id="306" r:id="rId12"/>
    <p:sldId id="307" r:id="rId13"/>
    <p:sldId id="308" r:id="rId14"/>
    <p:sldId id="309" r:id="rId15"/>
    <p:sldId id="310" r:id="rId16"/>
    <p:sldId id="311" r:id="rId17"/>
    <p:sldId id="312" r:id="rId18"/>
    <p:sldId id="313" r:id="rId19"/>
    <p:sldId id="314" r:id="rId20"/>
    <p:sldId id="315" r:id="rId21"/>
    <p:sldId id="316" r:id="rId22"/>
    <p:sldId id="317" r:id="rId23"/>
    <p:sldId id="318" r:id="rId24"/>
    <p:sldId id="319" r:id="rId25"/>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lson, Angela (Council)" initials="WA(" lastIdx="1" clrIdx="0">
    <p:extLst>
      <p:ext uri="{19B8F6BF-5375-455C-9EA6-DF929625EA0E}">
        <p15:presenceInfo xmlns:p15="http://schemas.microsoft.com/office/powerpoint/2012/main" userId="S-1-5-21-2047894233-766325340-581009308-9718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8" autoAdjust="0"/>
    <p:restoredTop sz="88329" autoAdjust="0"/>
  </p:normalViewPr>
  <p:slideViewPr>
    <p:cSldViewPr snapToGrid="0">
      <p:cViewPr varScale="1">
        <p:scale>
          <a:sx n="74" d="100"/>
          <a:sy n="74" d="100"/>
        </p:scale>
        <p:origin x="1018" y="67"/>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F9E6D512-4832-4A56-A543-6213A1DFC706}" type="datetimeFigureOut">
              <a:rPr lang="en-GB" smtClean="0"/>
              <a:t>17/06/2022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CEB37CB9-55E9-4E24-8CAE-5CE49BB82354}" type="slidenum">
              <a:rPr lang="en-GB" smtClean="0"/>
              <a:t>‹#›</a:t>
            </a:fld>
            <a:endParaRPr lang="en-GB"/>
          </a:p>
        </p:txBody>
      </p:sp>
    </p:spTree>
    <p:extLst>
      <p:ext uri="{BB962C8B-B14F-4D97-AF65-F5344CB8AC3E}">
        <p14:creationId xmlns:p14="http://schemas.microsoft.com/office/powerpoint/2010/main" val="40146270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509581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98736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95906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1013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664719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780224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90000"/>
              </a:lnSpc>
              <a:spcBef>
                <a:spcPts val="1000"/>
              </a:spcBef>
              <a:spcAft>
                <a:spcPts val="0"/>
              </a:spcAft>
              <a:buClr>
                <a:srgbClr val="2683C6"/>
              </a:buClr>
              <a:buSzTx/>
              <a:buFont typeface="Wingdings 3" charset="2"/>
              <a:buNone/>
              <a:tabLst/>
              <a:defRPr/>
            </a:pPr>
            <a:r>
              <a:rPr kumimoji="0" lang="en-US" sz="2400" b="0" i="0" u="none" strike="noStrike" kern="1200" cap="none" spc="0" normalizeH="0" baseline="0" noProof="0" dirty="0" smtClean="0">
                <a:ln>
                  <a:noFill/>
                </a:ln>
                <a:solidFill>
                  <a:prstClr val="black"/>
                </a:solidFill>
                <a:effectLst/>
                <a:uLnTx/>
                <a:uFillTx/>
                <a:latin typeface="Trebuchet MS" panose="020B0603020202020204"/>
                <a:ea typeface="+mn-ea"/>
                <a:cs typeface="Arial" panose="020B0604020202020204" pitchFamily="34" charset="0"/>
              </a:rPr>
              <a:t>https://herefordshiresafeguardingboards.org.uk/herefordshire-safeguarding-children-partnership/for-professionals/child-safeguarding-practice-reviews/</a:t>
            </a:r>
          </a:p>
          <a:p>
            <a:pPr marL="0" marR="0" lvl="0" indent="0" algn="l" defTabSz="914400" rtl="0" eaLnBrk="1" fontAlgn="auto" latinLnBrk="0" hangingPunct="1">
              <a:lnSpc>
                <a:spcPct val="90000"/>
              </a:lnSpc>
              <a:spcBef>
                <a:spcPts val="1000"/>
              </a:spcBef>
              <a:spcAft>
                <a:spcPts val="0"/>
              </a:spcAft>
              <a:buClr>
                <a:srgbClr val="2683C6"/>
              </a:buClr>
              <a:buSzTx/>
              <a:buFont typeface="Wingdings 3" charset="2"/>
              <a:buNone/>
              <a:tabLst/>
              <a:defRPr/>
            </a:pPr>
            <a:endParaRPr kumimoji="0" lang="en-US" sz="2400" b="0" i="0" u="none" strike="noStrike" kern="1200" cap="none" spc="0" normalizeH="0" baseline="0" noProof="0" dirty="0" smtClean="0">
              <a:ln>
                <a:noFill/>
              </a:ln>
              <a:solidFill>
                <a:prstClr val="black"/>
              </a:solidFill>
              <a:effectLst/>
              <a:uLnTx/>
              <a:uFillTx/>
              <a:latin typeface="Trebuchet MS" panose="020B0603020202020204"/>
              <a:ea typeface="+mn-ea"/>
              <a:cs typeface="Arial" panose="020B0604020202020204" pitchFamily="34" charset="0"/>
            </a:endParaRPr>
          </a:p>
          <a:p>
            <a:pPr algn="l"/>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896176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440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b="1" i="0" dirty="0" smtClean="0">
                <a:solidFill>
                  <a:srgbClr val="444444"/>
                </a:solidFill>
                <a:effectLst/>
                <a:latin typeface="Frutiger"/>
              </a:rPr>
              <a:t>MASH:</a:t>
            </a:r>
            <a:r>
              <a:rPr lang="en-GB" b="0" i="0" dirty="0" smtClean="0">
                <a:solidFill>
                  <a:srgbClr val="444444"/>
                </a:solidFill>
                <a:effectLst/>
                <a:latin typeface="Frutiger"/>
              </a:rPr>
              <a:t> (01432) 260800</a:t>
            </a:r>
          </a:p>
          <a:p>
            <a:pPr algn="l"/>
            <a:r>
              <a:rPr lang="en-GB" b="1" i="0" dirty="0" smtClean="0">
                <a:solidFill>
                  <a:srgbClr val="444444"/>
                </a:solidFill>
                <a:effectLst/>
                <a:latin typeface="Frutiger"/>
              </a:rPr>
              <a:t>MASH Emergency Duty Team</a:t>
            </a:r>
            <a:r>
              <a:rPr lang="en-GB" b="0" i="0" baseline="0" dirty="0" smtClean="0">
                <a:solidFill>
                  <a:srgbClr val="444444"/>
                </a:solidFill>
                <a:effectLst/>
                <a:latin typeface="Frutiger"/>
              </a:rPr>
              <a:t> </a:t>
            </a:r>
            <a:r>
              <a:rPr lang="en-GB" b="0" i="0" dirty="0" smtClean="0">
                <a:solidFill>
                  <a:srgbClr val="444444"/>
                </a:solidFill>
                <a:effectLst/>
                <a:latin typeface="Frutiger"/>
              </a:rPr>
              <a:t>(01905) 768020 (out of hours number for when MASH are unavailable)</a:t>
            </a:r>
          </a:p>
          <a:p>
            <a:pPr algn="l"/>
            <a:endParaRPr lang="en-GB" b="0" i="0" dirty="0" smtClean="0">
              <a:solidFill>
                <a:srgbClr val="444444"/>
              </a:solidFill>
              <a:effectLst/>
              <a:latin typeface="Frutiger"/>
            </a:endParaRPr>
          </a:p>
          <a:p>
            <a:pPr algn="l"/>
            <a:r>
              <a:rPr lang="en-GB" b="0" i="0" dirty="0" smtClean="0">
                <a:solidFill>
                  <a:srgbClr val="000000"/>
                </a:solidFill>
                <a:effectLst/>
                <a:latin typeface="Times New Roman" panose="02020603050405020304" pitchFamily="18" charset="0"/>
              </a:rPr>
              <a:t>The purpose and value of a strategy discussion</a:t>
            </a:r>
          </a:p>
          <a:p>
            <a:pPr algn="l"/>
            <a:r>
              <a:rPr lang="en-GB" b="0" i="0" dirty="0" smtClean="0">
                <a:solidFill>
                  <a:srgbClr val="000000"/>
                </a:solidFill>
                <a:effectLst/>
                <a:latin typeface="Times New Roman" panose="02020603050405020304" pitchFamily="18" charset="0"/>
              </a:rPr>
              <a:t>7.18 The purpose of strategy discussions is to share information in order to decide whether to start an enquiry into concerns about significant harm (Section 47 Children’s Act 1989), to inform any criminal investigation and to agree any safety plans required to protect the child in the immediate. If a Section 47 is progressed the strategy discussion will plan the enquiry and monitor its progress. Strategy discussions should be thought of as a process rather than a one-off event. They are the means for keeping relevant professionals involved in a child protection enquiry.</a:t>
            </a:r>
          </a:p>
          <a:p>
            <a:pPr algn="l"/>
            <a:r>
              <a:rPr lang="en-GB" b="0" i="0" dirty="0" smtClean="0">
                <a:solidFill>
                  <a:srgbClr val="444444"/>
                </a:solidFill>
                <a:effectLst/>
                <a:latin typeface="Frutiger"/>
              </a:rPr>
              <a:t>See the guidance for more instruction</a:t>
            </a:r>
            <a:r>
              <a:rPr lang="en-GB" b="0" i="0" baseline="0" dirty="0" smtClean="0">
                <a:solidFill>
                  <a:srgbClr val="444444"/>
                </a:solidFill>
                <a:effectLst/>
                <a:latin typeface="Frutiger"/>
              </a:rPr>
              <a:t> on convening strategy meeting and what to do next</a:t>
            </a:r>
            <a:endParaRPr lang="en-GB" b="0" i="0" dirty="0" smtClean="0">
              <a:solidFill>
                <a:srgbClr val="444444"/>
              </a:solidFill>
              <a:effectLst/>
              <a:latin typeface="Frutiger"/>
            </a:endParaRPr>
          </a:p>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446847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b="1" i="0" dirty="0" smtClean="0">
              <a:solidFill>
                <a:srgbClr val="444444"/>
              </a:solidFill>
              <a:effectLst/>
              <a:latin typeface="Frutiger"/>
            </a:endParaRP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103250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Herefordshire Safeguarding Children Partnership</a:t>
            </a:r>
            <a:r>
              <a:rPr lang="en-GB" b="1" baseline="0" dirty="0" smtClean="0"/>
              <a:t> Audit – September 2021</a:t>
            </a:r>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19</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56203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Aims</a:t>
            </a:r>
            <a:r>
              <a:rPr lang="en-GB" b="1" baseline="0" dirty="0" smtClean="0"/>
              <a:t> of the presentation – </a:t>
            </a:r>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801491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1" dirty="0" smtClean="0"/>
              <a:t>Herefordshire Safeguarding Children Partnership</a:t>
            </a:r>
            <a:r>
              <a:rPr lang="en-GB" b="1" baseline="0" dirty="0" smtClean="0"/>
              <a:t> Audit – September 2021</a:t>
            </a:r>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20</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35061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21</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433785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22</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819461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15830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3019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221005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71016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883672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marR="0" lvl="1" indent="0" algn="l" defTabSz="914400" rtl="0" eaLnBrk="1" fontAlgn="auto" latinLnBrk="0" hangingPunct="1">
              <a:lnSpc>
                <a:spcPct val="90000"/>
              </a:lnSpc>
              <a:spcBef>
                <a:spcPts val="1000"/>
              </a:spcBef>
              <a:spcAft>
                <a:spcPts val="0"/>
              </a:spcAft>
              <a:buClr>
                <a:srgbClr val="2683C6"/>
              </a:buClr>
              <a:buSzTx/>
              <a:buFont typeface="Wingdings" panose="05000000000000000000" pitchFamily="2" charset="2"/>
              <a:buNone/>
              <a:tabLst/>
              <a:defRPr/>
            </a:pPr>
            <a:r>
              <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rPr>
              <a:t>References: </a:t>
            </a:r>
          </a:p>
          <a:p>
            <a:pPr marL="457200" marR="0" lvl="1" indent="0" algn="l" defTabSz="914400" rtl="0" eaLnBrk="1" fontAlgn="auto" latinLnBrk="0" hangingPunct="1">
              <a:lnSpc>
                <a:spcPct val="90000"/>
              </a:lnSpc>
              <a:spcBef>
                <a:spcPts val="1000"/>
              </a:spcBef>
              <a:spcAft>
                <a:spcPts val="0"/>
              </a:spcAft>
              <a:buClr>
                <a:srgbClr val="2683C6"/>
              </a:buClr>
              <a:buSzTx/>
              <a:buFont typeface="Wingdings" panose="05000000000000000000" pitchFamily="2" charset="2"/>
              <a:buNone/>
              <a:tabLst/>
              <a:defRPr/>
            </a:pPr>
            <a:r>
              <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rPr>
              <a:t>- a significant minority of young people in the UK will be abused by another young person before they turn 18 (</a:t>
            </a:r>
            <a:r>
              <a:rPr kumimoji="0" lang="en-GB" sz="2000" b="0" i="0" u="none" strike="noStrike" kern="1200" cap="none" spc="0" normalizeH="0" baseline="0" noProof="0" dirty="0" err="1" smtClean="0">
                <a:ln>
                  <a:noFill/>
                </a:ln>
                <a:solidFill>
                  <a:srgbClr val="000000"/>
                </a:solidFill>
                <a:effectLst/>
                <a:uLnTx/>
                <a:uFillTx/>
                <a:latin typeface="Trebuchet MS" panose="020B0603020202020204" pitchFamily="34" charset="0"/>
                <a:ea typeface="+mn-ea"/>
                <a:cs typeface="+mn-cs"/>
              </a:rPr>
              <a:t>Barnardo’s</a:t>
            </a:r>
            <a:r>
              <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rPr>
              <a:t>, 2011; Barter et al., 2009, 2015; </a:t>
            </a:r>
            <a:r>
              <a:rPr kumimoji="0" lang="en-GB" sz="2000" b="0" i="0" u="none" strike="noStrike" kern="1200" cap="none" spc="0" normalizeH="0" baseline="0" noProof="0" dirty="0" err="1" smtClean="0">
                <a:ln>
                  <a:noFill/>
                </a:ln>
                <a:solidFill>
                  <a:srgbClr val="000000"/>
                </a:solidFill>
                <a:effectLst/>
                <a:uLnTx/>
                <a:uFillTx/>
                <a:latin typeface="Trebuchet MS" panose="020B0603020202020204" pitchFamily="34" charset="0"/>
                <a:ea typeface="+mn-ea"/>
                <a:cs typeface="+mn-cs"/>
              </a:rPr>
              <a:t>Corr</a:t>
            </a:r>
            <a:r>
              <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rPr>
              <a:t>, 2013; </a:t>
            </a:r>
            <a:r>
              <a:rPr kumimoji="0" lang="en-GB" sz="2000" b="0" i="0" u="none" strike="noStrike" kern="1200" cap="none" spc="0" normalizeH="0" baseline="0" noProof="0" dirty="0" err="1" smtClean="0">
                <a:ln>
                  <a:noFill/>
                </a:ln>
                <a:solidFill>
                  <a:srgbClr val="000000"/>
                </a:solidFill>
                <a:effectLst/>
                <a:uLnTx/>
                <a:uFillTx/>
                <a:latin typeface="Trebuchet MS" panose="020B0603020202020204" pitchFamily="34" charset="0"/>
                <a:ea typeface="+mn-ea"/>
                <a:cs typeface="+mn-cs"/>
              </a:rPr>
              <a:t>Firmin</a:t>
            </a:r>
            <a:r>
              <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rPr>
              <a:t>, 2015).</a:t>
            </a:r>
          </a:p>
          <a:p>
            <a:pPr marL="457200" marR="0" lvl="1" indent="0" algn="l" defTabSz="914400" rtl="0" eaLnBrk="1" fontAlgn="auto" latinLnBrk="0" hangingPunct="1">
              <a:lnSpc>
                <a:spcPct val="90000"/>
              </a:lnSpc>
              <a:spcBef>
                <a:spcPts val="1000"/>
              </a:spcBef>
              <a:spcAft>
                <a:spcPts val="0"/>
              </a:spcAft>
              <a:buClr>
                <a:srgbClr val="2683C6"/>
              </a:buClr>
              <a:buSzTx/>
              <a:buFont typeface="Wingdings" panose="05000000000000000000" pitchFamily="2" charset="2"/>
              <a:buNone/>
              <a:tabLst/>
              <a:defRPr/>
            </a:pPr>
            <a:r>
              <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rPr>
              <a:t>- surveys of school-aged children have found that up to a third of young women report experiencing sexual violence from a partner before they turn 18, a quarter report physical abuse, and close to half report emotional and online abuse (Barter et al., 2015; </a:t>
            </a:r>
            <a:r>
              <a:rPr kumimoji="0" lang="en-GB" sz="2000" b="0" i="0" u="none" strike="noStrike" kern="1200" cap="none" spc="0" normalizeH="0" baseline="0" noProof="0" dirty="0" err="1" smtClean="0">
                <a:ln>
                  <a:noFill/>
                </a:ln>
                <a:solidFill>
                  <a:srgbClr val="000000"/>
                </a:solidFill>
                <a:effectLst/>
                <a:uLnTx/>
                <a:uFillTx/>
                <a:latin typeface="Trebuchet MS" panose="020B0603020202020204" pitchFamily="34" charset="0"/>
                <a:ea typeface="+mn-ea"/>
                <a:cs typeface="+mn-cs"/>
              </a:rPr>
              <a:t>Corr</a:t>
            </a:r>
            <a:r>
              <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rPr>
              <a:t>, 2013; Pearce and Pitts, 2011).</a:t>
            </a:r>
          </a:p>
          <a:p>
            <a:pPr marL="457200" marR="0" lvl="1" indent="0" algn="l" defTabSz="914400" rtl="0" eaLnBrk="1" fontAlgn="auto" latinLnBrk="0" hangingPunct="1">
              <a:lnSpc>
                <a:spcPct val="90000"/>
              </a:lnSpc>
              <a:spcBef>
                <a:spcPts val="1000"/>
              </a:spcBef>
              <a:spcAft>
                <a:spcPts val="0"/>
              </a:spcAft>
              <a:buClr>
                <a:srgbClr val="2683C6"/>
              </a:buClr>
              <a:buSzTx/>
              <a:buFont typeface="Wingdings" panose="05000000000000000000" pitchFamily="2" charset="2"/>
              <a:buNone/>
              <a:tabLst/>
              <a:defRPr/>
            </a:pPr>
            <a:endPar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endParaRPr>
          </a:p>
          <a:p>
            <a:pPr marL="457200" marR="0" lvl="1" indent="0" algn="l" defTabSz="914400" rtl="0" eaLnBrk="1" fontAlgn="auto" latinLnBrk="0" hangingPunct="1">
              <a:lnSpc>
                <a:spcPct val="90000"/>
              </a:lnSpc>
              <a:spcBef>
                <a:spcPts val="1000"/>
              </a:spcBef>
              <a:spcAft>
                <a:spcPts val="0"/>
              </a:spcAft>
              <a:buClr>
                <a:srgbClr val="2683C6"/>
              </a:buClr>
              <a:buSzTx/>
              <a:buFont typeface="Wingdings" panose="05000000000000000000" pitchFamily="2" charset="2"/>
              <a:buNone/>
              <a:tabLst/>
              <a:defRPr/>
            </a:pPr>
            <a:r>
              <a:rPr kumimoji="0" lang="en-GB" sz="2000" b="0" i="0" u="none" strike="noStrike" kern="1200" cap="none" spc="0" normalizeH="0" baseline="0" noProof="0" dirty="0" smtClean="0">
                <a:ln>
                  <a:noFill/>
                </a:ln>
                <a:solidFill>
                  <a:srgbClr val="000000"/>
                </a:solidFill>
                <a:effectLst/>
                <a:uLnTx/>
                <a:uFillTx/>
                <a:latin typeface="Trebuchet MS" panose="020B0603020202020204" pitchFamily="34" charset="0"/>
                <a:ea typeface="+mn-ea"/>
                <a:cs typeface="+mn-cs"/>
              </a:rPr>
              <a:t> </a:t>
            </a:r>
          </a:p>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10121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587416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EB37CB9-55E9-4E24-8CAE-5CE49BB82354}"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646690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EB37CB9-55E9-4E24-8CAE-5CE49BB82354}" type="slidenum">
              <a:rPr lang="en-GB" smtClean="0"/>
              <a:t>9</a:t>
            </a:fld>
            <a:endParaRPr lang="en-GB"/>
          </a:p>
        </p:txBody>
      </p:sp>
    </p:spTree>
    <p:extLst>
      <p:ext uri="{BB962C8B-B14F-4D97-AF65-F5344CB8AC3E}">
        <p14:creationId xmlns:p14="http://schemas.microsoft.com/office/powerpoint/2010/main" val="389228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5132483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6522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304175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34053472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7452884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79095382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28166761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2412041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3735437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365E045-133C-40F5-9A04-C2931E120BC8}"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956075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365E045-133C-40F5-9A04-C2931E120BC8}"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2453368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365E045-133C-40F5-9A04-C2931E120BC8}" type="datetimeFigureOut">
              <a:rPr lang="en-GB" smtClean="0"/>
              <a:t>17/06/2022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2552609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365E045-133C-40F5-9A04-C2931E120BC8}" type="datetimeFigureOut">
              <a:rPr lang="en-GB" smtClean="0"/>
              <a:t>17/06/2022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802536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65E045-133C-40F5-9A04-C2931E120BC8}" type="datetimeFigureOut">
              <a:rPr lang="en-GB" smtClean="0"/>
              <a:t>17/06/2022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1135140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365E045-133C-40F5-9A04-C2931E120BC8}"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B4EC2-E597-490D-80CA-FE34F8D65297}" type="slidenum">
              <a:rPr lang="en-GB" smtClean="0"/>
              <a:t>‹#›</a:t>
            </a:fld>
            <a:endParaRPr lang="en-GB"/>
          </a:p>
        </p:txBody>
      </p:sp>
    </p:spTree>
    <p:extLst>
      <p:ext uri="{BB962C8B-B14F-4D97-AF65-F5344CB8AC3E}">
        <p14:creationId xmlns:p14="http://schemas.microsoft.com/office/powerpoint/2010/main" val="2370485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B4EC2-E597-490D-80CA-FE34F8D65297}" type="slidenum">
              <a:rPr lang="en-GB" smtClean="0"/>
              <a:t>‹#›</a:t>
            </a:fld>
            <a:endParaRPr lang="en-GB"/>
          </a:p>
        </p:txBody>
      </p:sp>
      <p:sp>
        <p:nvSpPr>
          <p:cNvPr id="5" name="Date Placeholder 4"/>
          <p:cNvSpPr>
            <a:spLocks noGrp="1"/>
          </p:cNvSpPr>
          <p:nvPr>
            <p:ph type="dt" sz="half" idx="10"/>
          </p:nvPr>
        </p:nvSpPr>
        <p:spPr/>
        <p:txBody>
          <a:bodyPr/>
          <a:lstStyle/>
          <a:p>
            <a:fld id="{B365E045-133C-40F5-9A04-C2931E120BC8}" type="datetimeFigureOut">
              <a:rPr lang="en-GB" smtClean="0"/>
              <a:t>17/06/2022</a:t>
            </a:fld>
            <a:endParaRPr lang="en-GB"/>
          </a:p>
        </p:txBody>
      </p:sp>
    </p:spTree>
    <p:extLst>
      <p:ext uri="{BB962C8B-B14F-4D97-AF65-F5344CB8AC3E}">
        <p14:creationId xmlns:p14="http://schemas.microsoft.com/office/powerpoint/2010/main" val="1152599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365E045-133C-40F5-9A04-C2931E120BC8}" type="datetimeFigureOut">
              <a:rPr lang="en-GB" smtClean="0"/>
              <a:t>17/06/2022</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42B4EC2-E597-490D-80CA-FE34F8D65297}" type="slidenum">
              <a:rPr lang="en-GB" smtClean="0"/>
              <a:t>‹#›</a:t>
            </a:fld>
            <a:endParaRPr lang="en-GB"/>
          </a:p>
        </p:txBody>
      </p:sp>
    </p:spTree>
    <p:extLst>
      <p:ext uri="{BB962C8B-B14F-4D97-AF65-F5344CB8AC3E}">
        <p14:creationId xmlns:p14="http://schemas.microsoft.com/office/powerpoint/2010/main" val="1032246797"/>
      </p:ext>
    </p:extLst>
  </p:cSld>
  <p:clrMap bg1="lt1" tx1="dk1" bg2="lt2" tx2="dk2" accent1="accent1" accent2="accent2" accent3="accent3" accent4="accent4" accent5="accent5" accent6="accent6" hlink="hlink" folHlink="folHlink"/>
  <p:sldLayoutIdLst>
    <p:sldLayoutId id="2147483814"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5" r:id="rId12"/>
    <p:sldLayoutId id="2147483826" r:id="rId13"/>
    <p:sldLayoutId id="2147483827" r:id="rId14"/>
    <p:sldLayoutId id="2147483828" r:id="rId15"/>
    <p:sldLayoutId id="21474838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herefordshiresafeguardingboards.org.uk/herefordshire-safeguarding-children-partnership/for-professionals/child-safeguarding-practice-reviews/"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westmidlands.procedures.org.uk/assets/clients/6/Herefordshire%20downloads/Right%20Help%20Right%20Time%20Levels%20of%20Need%20Framework%202020_1.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5.tmp"/><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4.tmp"/><Relationship Id="rId5" Type="http://schemas.openxmlformats.org/officeDocument/2006/relationships/image" Target="../media/image3.tmp"/><Relationship Id="rId4" Type="http://schemas.openxmlformats.org/officeDocument/2006/relationships/hyperlink" Target="https://westmidlands.procedures.org.uk/"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farrer.co.uk/globalassets/clients-and-sectors/safeguarding/farrer--co-safeguarding-peer-on-peer-abuse-toolkit-2019.pdf" TargetMode="External"/><Relationship Id="rId3" Type="http://schemas.openxmlformats.org/officeDocument/2006/relationships/image" Target="../media/image1.png"/><Relationship Id="rId7" Type="http://schemas.openxmlformats.org/officeDocument/2006/relationships/hyperlink" Target="https://learning.nspcc.org.uk/child-abuse-and-neglect/harmful-sexual-behaviour"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hyperlink" Target="https://www.csacentre.org.uk/resources/key-messages/harmful-sexual-behaviour/" TargetMode="External"/><Relationship Id="rId5" Type="http://schemas.openxmlformats.org/officeDocument/2006/relationships/hyperlink" Target="https://www.gov.uk/government/publications/review-of-sexual-abuse-in-schools-and-colleges" TargetMode="External"/><Relationship Id="rId4" Type="http://schemas.openxmlformats.org/officeDocument/2006/relationships/hyperlink" Target="https://view.officeapps.live.com/op/view.aspx?src=https%3A%2F%2Fwestmidlands.procedures.org.uk%2Fassets%2Fclients%2F6%2FHerefordshire%2520downloads%2FHerefordshire%2520Peer%2520on%2520Peer%2520Abuse%2520guidance%2520for%2520multi-agency%2520professionalsFinal%2520v1%252021012022.docx&amp;wdOrigin=BROWSELIN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tmp"/></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9991" y="1654629"/>
            <a:ext cx="8939632" cy="1320800"/>
          </a:xfrm>
        </p:spPr>
        <p:txBody>
          <a:bodyPr>
            <a:normAutofit fontScale="90000"/>
          </a:bodyPr>
          <a:lstStyle/>
          <a:p>
            <a:pPr algn="ctr"/>
            <a:r>
              <a:rPr lang="en-GB" b="1" dirty="0" smtClean="0"/>
              <a:t/>
            </a:r>
            <a:br>
              <a:rPr lang="en-GB" b="1" dirty="0" smtClean="0"/>
            </a:br>
            <a:r>
              <a:rPr lang="en-GB" sz="4000" b="1" dirty="0" smtClean="0"/>
              <a:t>Peer on Peer Abuse – Introducing Herefordshire’s Multi-agency Guidance</a:t>
            </a:r>
            <a:r>
              <a:rPr lang="en-GB" sz="4000" b="1" dirty="0"/>
              <a:t/>
            </a:r>
            <a:br>
              <a:rPr lang="en-GB" sz="4000" b="1" dirty="0"/>
            </a:br>
            <a:r>
              <a:rPr lang="en-GB" sz="4000" b="1" dirty="0" smtClean="0"/>
              <a:t/>
            </a:r>
            <a:br>
              <a:rPr lang="en-GB" sz="4000" b="1" dirty="0" smtClean="0"/>
            </a:br>
            <a:r>
              <a:rPr lang="en-GB" dirty="0" smtClean="0"/>
              <a:t>Herefordshire Safeguarding Children Partnership</a:t>
            </a:r>
            <a:br>
              <a:rPr lang="en-GB" dirty="0" smtClean="0"/>
            </a:br>
            <a:r>
              <a:rPr lang="en-GB" dirty="0"/>
              <a:t/>
            </a:r>
            <a:br>
              <a:rPr lang="en-GB" dirty="0"/>
            </a:br>
            <a:r>
              <a:rPr lang="en-GB" dirty="0" smtClean="0"/>
              <a:t>February 2022</a:t>
            </a:r>
            <a:endParaRPr lang="en-GB" dirty="0"/>
          </a:p>
        </p:txBody>
      </p:sp>
      <p:pic>
        <p:nvPicPr>
          <p:cNvPr id="6" name="Picture 5"/>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9748747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098596"/>
            <a:ext cx="8596668" cy="4565675"/>
          </a:xfrm>
        </p:spPr>
        <p:txBody>
          <a:bodyPr>
            <a:normAutofit/>
          </a:bodyPr>
          <a:lstStyle/>
          <a:p>
            <a:pPr marL="0" indent="0">
              <a:buNone/>
            </a:pPr>
            <a:r>
              <a:rPr lang="en-GB" sz="2400" dirty="0"/>
              <a:t>A group of year 6 primary aged children, all in the same class are part of a </a:t>
            </a:r>
            <a:r>
              <a:rPr lang="en-GB" sz="2400" dirty="0" err="1"/>
              <a:t>whatsapp</a:t>
            </a:r>
            <a:r>
              <a:rPr lang="en-GB" sz="2400" dirty="0"/>
              <a:t> group. There have been some posts shared with the DSL by a parent of a child in the group. The posts are of a concern as they involve several children using unkind names to her daughter, as well as threats being made to hurt her when they play in the local park after school. The parent wants the DSL to take action as a result of these posts and have asked school to investigate and consider excluding the child.</a:t>
            </a:r>
          </a:p>
          <a:p>
            <a:pPr>
              <a:buFont typeface="Wingdings" panose="05000000000000000000" pitchFamily="2" charset="2"/>
              <a:buChar char="Ø"/>
            </a:pPr>
            <a:endParaRPr lang="en-US" sz="2400" b="1" dirty="0" smtClean="0">
              <a:solidFill>
                <a:schemeClr val="tx1"/>
              </a:solidFill>
              <a:latin typeface="Trebuchet MS" panose="020B0603020202020204" pitchFamily="34" charset="0"/>
              <a:cs typeface="Arial" panose="020B0604020202020204" pitchFamily="34" charset="0"/>
            </a:endParaRPr>
          </a:p>
        </p:txBody>
      </p:sp>
      <p:sp>
        <p:nvSpPr>
          <p:cNvPr id="6" name="Title 1"/>
          <p:cNvSpPr>
            <a:spLocks noGrp="1"/>
          </p:cNvSpPr>
          <p:nvPr>
            <p:ph type="title"/>
          </p:nvPr>
        </p:nvSpPr>
        <p:spPr>
          <a:xfrm>
            <a:off x="677334" y="609600"/>
            <a:ext cx="8596668" cy="1320800"/>
          </a:xfrm>
        </p:spPr>
        <p:txBody>
          <a:bodyPr/>
          <a:lstStyle/>
          <a:p>
            <a:pPr algn="ctr"/>
            <a:r>
              <a:rPr lang="en-GB" b="1" dirty="0" smtClean="0"/>
              <a:t/>
            </a:r>
            <a:br>
              <a:rPr lang="en-GB" b="1" dirty="0" smtClean="0"/>
            </a:br>
            <a:r>
              <a:rPr lang="en-GB" b="1" dirty="0" smtClean="0"/>
              <a:t>Scenario 1</a:t>
            </a:r>
            <a:endParaRPr lang="en-GB" sz="4000" b="1" dirty="0"/>
          </a:p>
        </p:txBody>
      </p:sp>
    </p:spTree>
    <p:extLst>
      <p:ext uri="{BB962C8B-B14F-4D97-AF65-F5344CB8AC3E}">
        <p14:creationId xmlns:p14="http://schemas.microsoft.com/office/powerpoint/2010/main" val="41031945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098596"/>
            <a:ext cx="8596668" cy="4565675"/>
          </a:xfrm>
        </p:spPr>
        <p:txBody>
          <a:bodyPr>
            <a:normAutofit/>
          </a:bodyPr>
          <a:lstStyle/>
          <a:p>
            <a:pPr marL="0" indent="0">
              <a:buNone/>
            </a:pPr>
            <a:r>
              <a:rPr lang="en-GB" sz="2400" dirty="0"/>
              <a:t>A</a:t>
            </a:r>
            <a:r>
              <a:rPr lang="en-GB" sz="2400" dirty="0" smtClean="0"/>
              <a:t> </a:t>
            </a:r>
            <a:r>
              <a:rPr lang="en-GB" sz="2400" dirty="0"/>
              <a:t>year 10 female student has disclosed a sexual assault as caused by a year 11 male student, within school. She describes how when walking to her lesson, the student has walked in front of her and grabbed both breasts. She is petrified of coming in to contact with the male, for fear of any further incidents happening</a:t>
            </a:r>
            <a:endParaRPr lang="en-US" sz="3200" b="1" dirty="0" smtClean="0">
              <a:solidFill>
                <a:schemeClr val="tx1"/>
              </a:solidFill>
              <a:latin typeface="Trebuchet MS" panose="020B0603020202020204" pitchFamily="34" charset="0"/>
              <a:cs typeface="Arial" panose="020B0604020202020204" pitchFamily="34" charset="0"/>
            </a:endParaRPr>
          </a:p>
        </p:txBody>
      </p:sp>
      <p:sp>
        <p:nvSpPr>
          <p:cNvPr id="6" name="Title 1"/>
          <p:cNvSpPr>
            <a:spLocks noGrp="1"/>
          </p:cNvSpPr>
          <p:nvPr>
            <p:ph type="title"/>
          </p:nvPr>
        </p:nvSpPr>
        <p:spPr>
          <a:xfrm>
            <a:off x="677334" y="609600"/>
            <a:ext cx="8596668" cy="1320800"/>
          </a:xfrm>
        </p:spPr>
        <p:txBody>
          <a:bodyPr/>
          <a:lstStyle/>
          <a:p>
            <a:pPr algn="ctr"/>
            <a:r>
              <a:rPr lang="en-GB" b="1" dirty="0" smtClean="0"/>
              <a:t/>
            </a:r>
            <a:br>
              <a:rPr lang="en-GB" b="1" dirty="0" smtClean="0"/>
            </a:br>
            <a:r>
              <a:rPr lang="en-GB" b="1" dirty="0" smtClean="0"/>
              <a:t>Scenario 2 </a:t>
            </a:r>
            <a:endParaRPr lang="en-GB" sz="4000" b="1" dirty="0"/>
          </a:p>
        </p:txBody>
      </p:sp>
    </p:spTree>
    <p:extLst>
      <p:ext uri="{BB962C8B-B14F-4D97-AF65-F5344CB8AC3E}">
        <p14:creationId xmlns:p14="http://schemas.microsoft.com/office/powerpoint/2010/main" val="32685177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098596"/>
            <a:ext cx="8596668" cy="4565675"/>
          </a:xfrm>
        </p:spPr>
        <p:txBody>
          <a:bodyPr>
            <a:normAutofit/>
          </a:bodyPr>
          <a:lstStyle/>
          <a:p>
            <a:pPr marL="0" indent="0">
              <a:buNone/>
            </a:pPr>
            <a:r>
              <a:rPr lang="en-GB" sz="2400" dirty="0"/>
              <a:t>W</a:t>
            </a:r>
            <a:r>
              <a:rPr lang="en-GB" sz="2400" dirty="0" smtClean="0"/>
              <a:t>hilst </a:t>
            </a:r>
            <a:r>
              <a:rPr lang="en-GB" sz="2400" dirty="0"/>
              <a:t>at the local park, a group of year 7 children have been threatened and called names by older children who they don’t recognise from their school. Whilst trying to walk off, one of the older children has punched the younger children in the back, causing bruising and pain.  </a:t>
            </a:r>
            <a:endParaRPr lang="en-US" sz="3200" b="1" dirty="0" smtClean="0">
              <a:solidFill>
                <a:schemeClr val="tx1"/>
              </a:solidFill>
              <a:latin typeface="Trebuchet MS" panose="020B0603020202020204" pitchFamily="34" charset="0"/>
              <a:cs typeface="Arial" panose="020B0604020202020204" pitchFamily="34" charset="0"/>
            </a:endParaRPr>
          </a:p>
        </p:txBody>
      </p:sp>
      <p:sp>
        <p:nvSpPr>
          <p:cNvPr id="6" name="Title 1"/>
          <p:cNvSpPr>
            <a:spLocks noGrp="1"/>
          </p:cNvSpPr>
          <p:nvPr>
            <p:ph type="title"/>
          </p:nvPr>
        </p:nvSpPr>
        <p:spPr>
          <a:xfrm>
            <a:off x="677334" y="609600"/>
            <a:ext cx="8596668" cy="1320800"/>
          </a:xfrm>
        </p:spPr>
        <p:txBody>
          <a:bodyPr/>
          <a:lstStyle/>
          <a:p>
            <a:pPr algn="ctr"/>
            <a:r>
              <a:rPr lang="en-GB" b="1" dirty="0" smtClean="0"/>
              <a:t/>
            </a:r>
            <a:br>
              <a:rPr lang="en-GB" b="1" dirty="0" smtClean="0"/>
            </a:br>
            <a:r>
              <a:rPr lang="en-GB" b="1" dirty="0" smtClean="0"/>
              <a:t>Scenario 3 </a:t>
            </a:r>
            <a:endParaRPr lang="en-GB" sz="4000" b="1" dirty="0"/>
          </a:p>
        </p:txBody>
      </p:sp>
    </p:spTree>
    <p:extLst>
      <p:ext uri="{BB962C8B-B14F-4D97-AF65-F5344CB8AC3E}">
        <p14:creationId xmlns:p14="http://schemas.microsoft.com/office/powerpoint/2010/main" val="32047597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154633" y="6083952"/>
            <a:ext cx="3037365" cy="774048"/>
          </a:xfrm>
          <a:prstGeom prst="rect">
            <a:avLst/>
          </a:prstGeom>
        </p:spPr>
      </p:pic>
      <p:sp>
        <p:nvSpPr>
          <p:cNvPr id="3" name="Content Placeholder 2"/>
          <p:cNvSpPr>
            <a:spLocks noGrp="1"/>
          </p:cNvSpPr>
          <p:nvPr>
            <p:ph idx="1"/>
          </p:nvPr>
        </p:nvSpPr>
        <p:spPr>
          <a:xfrm>
            <a:off x="282826" y="979780"/>
            <a:ext cx="9672802" cy="5965933"/>
          </a:xfrm>
        </p:spPr>
        <p:txBody>
          <a:bodyPr>
            <a:noAutofit/>
          </a:bodyPr>
          <a:lstStyle/>
          <a:p>
            <a:pPr marL="0" indent="0">
              <a:spcBef>
                <a:spcPts val="0"/>
              </a:spcBef>
              <a:buNone/>
            </a:pPr>
            <a:r>
              <a:rPr lang="en-GB" sz="2000" dirty="0" smtClean="0">
                <a:solidFill>
                  <a:srgbClr val="000000"/>
                </a:solidFill>
                <a:latin typeface="Trebuchet MS" panose="020B0603020202020204" pitchFamily="34" charset="0"/>
              </a:rPr>
              <a:t>Peer on Peer can include, but is not limited to:</a:t>
            </a:r>
          </a:p>
          <a:p>
            <a:pPr>
              <a:spcBef>
                <a:spcPts val="600"/>
              </a:spcBef>
              <a:buFont typeface="Wingdings" panose="05000000000000000000" pitchFamily="2" charset="2"/>
              <a:buChar char="Ø"/>
            </a:pPr>
            <a:r>
              <a:rPr lang="en-GB" sz="2000" dirty="0" smtClean="0">
                <a:solidFill>
                  <a:srgbClr val="000000"/>
                </a:solidFill>
                <a:latin typeface="Trebuchet MS" panose="020B0603020202020204" pitchFamily="34" charset="0"/>
              </a:rPr>
              <a:t>serious bullying (including cyberbullying)</a:t>
            </a:r>
          </a:p>
          <a:p>
            <a:pPr>
              <a:spcBef>
                <a:spcPts val="600"/>
              </a:spcBef>
              <a:buFont typeface="Wingdings" panose="05000000000000000000" pitchFamily="2" charset="2"/>
              <a:buChar char="Ø"/>
            </a:pPr>
            <a:r>
              <a:rPr lang="en-GB" sz="2000" dirty="0" smtClean="0">
                <a:solidFill>
                  <a:srgbClr val="000000"/>
                </a:solidFill>
                <a:latin typeface="Trebuchet MS" panose="020B0603020202020204" pitchFamily="34" charset="0"/>
              </a:rPr>
              <a:t>teenage relationship abuse or domestic violence</a:t>
            </a:r>
          </a:p>
          <a:p>
            <a:pPr>
              <a:spcBef>
                <a:spcPts val="600"/>
              </a:spcBef>
              <a:buFont typeface="Wingdings" panose="05000000000000000000" pitchFamily="2" charset="2"/>
              <a:buChar char="Ø"/>
            </a:pPr>
            <a:r>
              <a:rPr lang="en-GB" sz="2000" dirty="0" smtClean="0">
                <a:solidFill>
                  <a:srgbClr val="000000"/>
                </a:solidFill>
                <a:latin typeface="Trebuchet MS" panose="020B0603020202020204" pitchFamily="34" charset="0"/>
              </a:rPr>
              <a:t>physical abuse such as hitting, kicking, shaking, biting, hair pulling, or otherwise causing physical harm</a:t>
            </a:r>
          </a:p>
          <a:p>
            <a:pPr>
              <a:spcBef>
                <a:spcPts val="600"/>
              </a:spcBef>
              <a:buFont typeface="Wingdings" panose="05000000000000000000" pitchFamily="2" charset="2"/>
              <a:buChar char="Ø"/>
            </a:pPr>
            <a:r>
              <a:rPr lang="en-GB" sz="2000" dirty="0" smtClean="0">
                <a:solidFill>
                  <a:srgbClr val="000000"/>
                </a:solidFill>
                <a:latin typeface="Trebuchet MS" panose="020B0603020202020204" pitchFamily="34" charset="0"/>
              </a:rPr>
              <a:t>up skirting</a:t>
            </a:r>
          </a:p>
          <a:p>
            <a:pPr>
              <a:spcBef>
                <a:spcPts val="600"/>
              </a:spcBef>
              <a:buFont typeface="Wingdings" panose="05000000000000000000" pitchFamily="2" charset="2"/>
              <a:buChar char="Ø"/>
            </a:pPr>
            <a:r>
              <a:rPr lang="en-GB" sz="2000" dirty="0">
                <a:solidFill>
                  <a:srgbClr val="000000"/>
                </a:solidFill>
                <a:latin typeface="Trebuchet MS" panose="020B0603020202020204" pitchFamily="34" charset="0"/>
              </a:rPr>
              <a:t>s</a:t>
            </a:r>
            <a:r>
              <a:rPr lang="en-GB" sz="2000" dirty="0" smtClean="0">
                <a:solidFill>
                  <a:srgbClr val="000000"/>
                </a:solidFill>
                <a:latin typeface="Trebuchet MS" panose="020B0603020202020204" pitchFamily="34" charset="0"/>
              </a:rPr>
              <a:t>exting</a:t>
            </a:r>
          </a:p>
          <a:p>
            <a:pPr>
              <a:spcBef>
                <a:spcPts val="600"/>
              </a:spcBef>
              <a:buFont typeface="Wingdings" panose="05000000000000000000" pitchFamily="2" charset="2"/>
              <a:buChar char="Ø"/>
            </a:pPr>
            <a:r>
              <a:rPr lang="en-GB" sz="2000" dirty="0">
                <a:solidFill>
                  <a:srgbClr val="000000"/>
                </a:solidFill>
                <a:latin typeface="Trebuchet MS" panose="020B0603020202020204" pitchFamily="34" charset="0"/>
              </a:rPr>
              <a:t>i</a:t>
            </a:r>
            <a:r>
              <a:rPr lang="en-GB" sz="2000" dirty="0" smtClean="0">
                <a:solidFill>
                  <a:srgbClr val="000000"/>
                </a:solidFill>
                <a:latin typeface="Trebuchet MS" panose="020B0603020202020204" pitchFamily="34" charset="0"/>
              </a:rPr>
              <a:t>nitiation/hazing type violence and rituals</a:t>
            </a:r>
          </a:p>
          <a:p>
            <a:pPr>
              <a:spcBef>
                <a:spcPts val="600"/>
              </a:spcBef>
              <a:buFont typeface="Wingdings" panose="05000000000000000000" pitchFamily="2" charset="2"/>
              <a:buChar char="Ø"/>
            </a:pPr>
            <a:r>
              <a:rPr lang="en-GB" sz="2000" dirty="0" smtClean="0">
                <a:solidFill>
                  <a:srgbClr val="000000"/>
                </a:solidFill>
                <a:latin typeface="Trebuchet MS" panose="020B0603020202020204" pitchFamily="34" charset="0"/>
              </a:rPr>
              <a:t>child exploitation, </a:t>
            </a:r>
            <a:r>
              <a:rPr lang="en-GB" sz="2000" dirty="0" err="1" smtClean="0">
                <a:solidFill>
                  <a:srgbClr val="000000"/>
                </a:solidFill>
                <a:latin typeface="Trebuchet MS" panose="020B0603020202020204" pitchFamily="34" charset="0"/>
              </a:rPr>
              <a:t>ie</a:t>
            </a:r>
            <a:r>
              <a:rPr lang="en-GB" sz="2000" dirty="0" smtClean="0">
                <a:solidFill>
                  <a:srgbClr val="000000"/>
                </a:solidFill>
                <a:latin typeface="Trebuchet MS" panose="020B0603020202020204" pitchFamily="34" charset="0"/>
              </a:rPr>
              <a:t> gang related activity and serious youth violence, criminal and sexual exploitation, trafficking, modern slavery</a:t>
            </a:r>
          </a:p>
          <a:p>
            <a:pPr>
              <a:spcBef>
                <a:spcPts val="600"/>
              </a:spcBef>
              <a:buFont typeface="Wingdings" panose="05000000000000000000" pitchFamily="2" charset="2"/>
              <a:buChar char="Ø"/>
            </a:pPr>
            <a:r>
              <a:rPr lang="en-GB" sz="2000" dirty="0" smtClean="0">
                <a:solidFill>
                  <a:srgbClr val="000000"/>
                </a:solidFill>
                <a:latin typeface="Trebuchet MS" panose="020B0603020202020204" pitchFamily="34" charset="0"/>
              </a:rPr>
              <a:t>harmful sexual behaviour and/or</a:t>
            </a:r>
          </a:p>
          <a:p>
            <a:pPr>
              <a:spcBef>
                <a:spcPts val="600"/>
              </a:spcBef>
              <a:buFont typeface="Wingdings" panose="05000000000000000000" pitchFamily="2" charset="2"/>
              <a:buChar char="Ø"/>
            </a:pPr>
            <a:r>
              <a:rPr lang="en-GB" sz="2000" dirty="0" smtClean="0">
                <a:solidFill>
                  <a:srgbClr val="000000"/>
                </a:solidFill>
                <a:latin typeface="Trebuchet MS" panose="020B0603020202020204" pitchFamily="34" charset="0"/>
              </a:rPr>
              <a:t>prejudice-based violence including, but not limited to, gender-based violence</a:t>
            </a:r>
          </a:p>
          <a:p>
            <a:pPr>
              <a:spcBef>
                <a:spcPts val="600"/>
              </a:spcBef>
              <a:buFont typeface="Wingdings" panose="05000000000000000000" pitchFamily="2" charset="2"/>
              <a:buChar char="Ø"/>
            </a:pPr>
            <a:r>
              <a:rPr lang="en-GB" sz="2000" dirty="0" smtClean="0">
                <a:solidFill>
                  <a:srgbClr val="000000"/>
                </a:solidFill>
                <a:latin typeface="Trebuchet MS" panose="020B0603020202020204" pitchFamily="34" charset="0"/>
              </a:rPr>
              <a:t>Online peer-on-peer abuse (any form of peer-on-peer abuse with a digital element, for example, sexting, online abuse, coercion and exploitation, peer-on-peer grooming, threatening language delivered via online means, the distribution of sexualised content, and harassment.)</a:t>
            </a:r>
          </a:p>
          <a:p>
            <a:pPr lvl="0" defTabSz="914400">
              <a:lnSpc>
                <a:spcPct val="90000"/>
              </a:lnSpc>
              <a:spcBef>
                <a:spcPts val="0"/>
              </a:spcBef>
              <a:buClr>
                <a:schemeClr val="accent6"/>
              </a:buClr>
              <a:buSzTx/>
              <a:buFont typeface="Wingdings" panose="05000000000000000000" pitchFamily="2" charset="2"/>
              <a:buChar char="Ø"/>
            </a:pPr>
            <a:endParaRPr lang="en-US" sz="1600" dirty="0" smtClean="0">
              <a:solidFill>
                <a:schemeClr val="tx1"/>
              </a:solidFill>
              <a:latin typeface="Trebuchet MS" panose="020B0603020202020204" pitchFamily="34" charset="0"/>
              <a:cs typeface="Arial" panose="020B0604020202020204" pitchFamily="34" charset="0"/>
            </a:endParaRPr>
          </a:p>
        </p:txBody>
      </p:sp>
      <p:sp>
        <p:nvSpPr>
          <p:cNvPr id="6" name="Title 1"/>
          <p:cNvSpPr>
            <a:spLocks noGrp="1"/>
          </p:cNvSpPr>
          <p:nvPr>
            <p:ph type="title"/>
          </p:nvPr>
        </p:nvSpPr>
        <p:spPr>
          <a:xfrm>
            <a:off x="691526" y="193728"/>
            <a:ext cx="8596668" cy="698339"/>
          </a:xfrm>
        </p:spPr>
        <p:txBody>
          <a:bodyPr/>
          <a:lstStyle/>
          <a:p>
            <a:pPr algn="ctr"/>
            <a:r>
              <a:rPr lang="en-GB" b="1" dirty="0" smtClean="0"/>
              <a:t>Forms of Peer on Peer Abuse</a:t>
            </a:r>
            <a:endParaRPr lang="en-GB" sz="4000" b="1" dirty="0"/>
          </a:p>
        </p:txBody>
      </p:sp>
    </p:spTree>
    <p:extLst>
      <p:ext uri="{BB962C8B-B14F-4D97-AF65-F5344CB8AC3E}">
        <p14:creationId xmlns:p14="http://schemas.microsoft.com/office/powerpoint/2010/main" val="17332296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098596"/>
            <a:ext cx="8596668" cy="4565675"/>
          </a:xfrm>
        </p:spPr>
        <p:txBody>
          <a:bodyPr>
            <a:normAutofit/>
          </a:bodyPr>
          <a:lstStyle/>
          <a:p>
            <a:pPr lvl="0" defTabSz="914400">
              <a:lnSpc>
                <a:spcPct val="90000"/>
              </a:lnSpc>
              <a:buClr>
                <a:schemeClr val="accent6"/>
              </a:buClr>
              <a:buSzTx/>
              <a:buFont typeface="Wingdings" panose="05000000000000000000" pitchFamily="2" charset="2"/>
              <a:buChar char="Ø"/>
            </a:pPr>
            <a:r>
              <a:rPr lang="en-US" sz="2400" dirty="0" smtClean="0">
                <a:solidFill>
                  <a:schemeClr val="tx1"/>
                </a:solidFill>
                <a:cs typeface="Arial" panose="020B0604020202020204" pitchFamily="34" charset="0"/>
              </a:rPr>
              <a:t>Young people’s relationships can be hidden, less visible, change rapidly, and abuse can escalate quickly</a:t>
            </a: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Abuse </a:t>
            </a:r>
            <a:r>
              <a:rPr lang="en-GB" sz="2400" dirty="0">
                <a:solidFill>
                  <a:schemeClr val="tx1"/>
                </a:solidFill>
                <a:cs typeface="Arial" panose="020B0604020202020204" pitchFamily="34" charset="0"/>
              </a:rPr>
              <a:t>affects children very differently. </a:t>
            </a:r>
            <a:r>
              <a:rPr lang="en-GB" sz="2400" dirty="0" smtClean="0">
                <a:solidFill>
                  <a:schemeClr val="tx1"/>
                </a:solidFill>
                <a:cs typeface="Arial" panose="020B0604020202020204" pitchFamily="34" charset="0"/>
              </a:rPr>
              <a:t>Rather </a:t>
            </a:r>
            <a:r>
              <a:rPr lang="en-GB" sz="2400" dirty="0">
                <a:solidFill>
                  <a:schemeClr val="tx1"/>
                </a:solidFill>
                <a:cs typeface="Arial" panose="020B0604020202020204" pitchFamily="34" charset="0"/>
              </a:rPr>
              <a:t>than checking behaviour against a </a:t>
            </a:r>
            <a:r>
              <a:rPr lang="en-GB" sz="2400" dirty="0" smtClean="0">
                <a:solidFill>
                  <a:schemeClr val="tx1"/>
                </a:solidFill>
                <a:cs typeface="Arial" panose="020B0604020202020204" pitchFamily="34" charset="0"/>
              </a:rPr>
              <a:t>list:</a:t>
            </a:r>
          </a:p>
          <a:p>
            <a:pPr lvl="1"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be </a:t>
            </a:r>
            <a:r>
              <a:rPr lang="en-GB" sz="2400" dirty="0">
                <a:solidFill>
                  <a:schemeClr val="tx1"/>
                </a:solidFill>
                <a:cs typeface="Arial" panose="020B0604020202020204" pitchFamily="34" charset="0"/>
              </a:rPr>
              <a:t>alert to behaviour that might cause </a:t>
            </a:r>
            <a:r>
              <a:rPr lang="en-GB" sz="2400" dirty="0" smtClean="0">
                <a:solidFill>
                  <a:schemeClr val="tx1"/>
                </a:solidFill>
                <a:cs typeface="Arial" panose="020B0604020202020204" pitchFamily="34" charset="0"/>
              </a:rPr>
              <a:t>concerns,</a:t>
            </a:r>
          </a:p>
          <a:p>
            <a:pPr lvl="1"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think </a:t>
            </a:r>
            <a:r>
              <a:rPr lang="en-GB" sz="2400" dirty="0">
                <a:solidFill>
                  <a:schemeClr val="tx1"/>
                </a:solidFill>
                <a:cs typeface="Arial" panose="020B0604020202020204" pitchFamily="34" charset="0"/>
              </a:rPr>
              <a:t>about what the behaviour might </a:t>
            </a:r>
            <a:r>
              <a:rPr lang="en-GB" sz="2400" dirty="0" smtClean="0">
                <a:solidFill>
                  <a:schemeClr val="tx1"/>
                </a:solidFill>
                <a:cs typeface="Arial" panose="020B0604020202020204" pitchFamily="34" charset="0"/>
              </a:rPr>
              <a:t>signify</a:t>
            </a:r>
          </a:p>
          <a:p>
            <a:pPr lvl="1"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speak </a:t>
            </a:r>
            <a:r>
              <a:rPr lang="en-GB" sz="2400" dirty="0">
                <a:solidFill>
                  <a:schemeClr val="tx1"/>
                </a:solidFill>
                <a:cs typeface="Arial" panose="020B0604020202020204" pitchFamily="34" charset="0"/>
              </a:rPr>
              <a:t>to children and encourage them to </a:t>
            </a:r>
            <a:r>
              <a:rPr lang="en-GB" sz="2400" dirty="0" smtClean="0">
                <a:solidFill>
                  <a:schemeClr val="tx1"/>
                </a:solidFill>
                <a:cs typeface="Arial" panose="020B0604020202020204" pitchFamily="34" charset="0"/>
              </a:rPr>
              <a:t>share any </a:t>
            </a:r>
            <a:r>
              <a:rPr lang="en-GB" sz="2400" dirty="0">
                <a:solidFill>
                  <a:schemeClr val="tx1"/>
                </a:solidFill>
                <a:cs typeface="Arial" panose="020B0604020202020204" pitchFamily="34" charset="0"/>
              </a:rPr>
              <a:t>underlying reasons for their behaviour, and, where appropriate, to engage with their parents/carers so that the cause(s) of their behaviour can be investigated.</a:t>
            </a:r>
            <a:endParaRPr lang="en-US" sz="2400" dirty="0" smtClean="0">
              <a:solidFill>
                <a:schemeClr val="tx1"/>
              </a:solidFill>
              <a:cs typeface="Arial" panose="020B0604020202020204" pitchFamily="34" charset="0"/>
            </a:endParaRPr>
          </a:p>
        </p:txBody>
      </p:sp>
      <p:sp>
        <p:nvSpPr>
          <p:cNvPr id="6" name="Title 1"/>
          <p:cNvSpPr>
            <a:spLocks noGrp="1"/>
          </p:cNvSpPr>
          <p:nvPr>
            <p:ph type="title"/>
          </p:nvPr>
        </p:nvSpPr>
        <p:spPr>
          <a:xfrm>
            <a:off x="677334" y="609600"/>
            <a:ext cx="8596668" cy="1320800"/>
          </a:xfrm>
        </p:spPr>
        <p:txBody>
          <a:bodyPr/>
          <a:lstStyle/>
          <a:p>
            <a:pPr algn="ctr"/>
            <a:r>
              <a:rPr lang="en-GB" b="1" dirty="0" smtClean="0"/>
              <a:t/>
            </a:r>
            <a:br>
              <a:rPr lang="en-GB" b="1" dirty="0" smtClean="0"/>
            </a:br>
            <a:r>
              <a:rPr lang="en-GB" b="1" dirty="0" smtClean="0"/>
              <a:t>Remember…</a:t>
            </a:r>
            <a:endParaRPr lang="en-GB" sz="4000" b="1" dirty="0"/>
          </a:p>
        </p:txBody>
      </p:sp>
    </p:spTree>
    <p:extLst>
      <p:ext uri="{BB962C8B-B14F-4D97-AF65-F5344CB8AC3E}">
        <p14:creationId xmlns:p14="http://schemas.microsoft.com/office/powerpoint/2010/main" val="39947646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3" y="1883228"/>
            <a:ext cx="8978295" cy="4702767"/>
          </a:xfrm>
        </p:spPr>
        <p:txBody>
          <a:bodyPr>
            <a:normAutofit/>
          </a:bodyPr>
          <a:lstStyle/>
          <a:p>
            <a:pPr lvl="0" defTabSz="914400">
              <a:lnSpc>
                <a:spcPct val="90000"/>
              </a:lnSpc>
              <a:buClr>
                <a:schemeClr val="accent6"/>
              </a:buClr>
              <a:buSzTx/>
              <a:buFont typeface="Wingdings" panose="05000000000000000000" pitchFamily="2" charset="2"/>
              <a:buChar char="Ø"/>
            </a:pPr>
            <a:r>
              <a:rPr lang="en-GB" sz="2200" dirty="0">
                <a:solidFill>
                  <a:schemeClr val="tx1"/>
                </a:solidFill>
                <a:cs typeface="Arial" panose="020B0604020202020204" pitchFamily="34" charset="0"/>
              </a:rPr>
              <a:t>Importance of considering the needs and risk to both the child who has harmed and the child who caused harm – for e.g. separate Strategy Meetings if the threshold for significant harm is met, and Child and Family Assessment considered for each child</a:t>
            </a:r>
          </a:p>
          <a:p>
            <a:pPr lvl="0" defTabSz="914400">
              <a:lnSpc>
                <a:spcPct val="90000"/>
              </a:lnSpc>
              <a:buClr>
                <a:schemeClr val="accent6"/>
              </a:buClr>
              <a:buSzTx/>
              <a:buFont typeface="Wingdings" panose="05000000000000000000" pitchFamily="2" charset="2"/>
              <a:buChar char="Ø"/>
            </a:pPr>
            <a:r>
              <a:rPr lang="en-GB" sz="2200" dirty="0">
                <a:solidFill>
                  <a:schemeClr val="tx1"/>
                </a:solidFill>
                <a:cs typeface="Arial" panose="020B0604020202020204" pitchFamily="34" charset="0"/>
              </a:rPr>
              <a:t>When speaking with a young person about their sexual activity, use specific language and provide opportunity to speak with the young person alone without a parent or carer</a:t>
            </a:r>
          </a:p>
          <a:p>
            <a:pPr lvl="0" defTabSz="914400">
              <a:lnSpc>
                <a:spcPct val="90000"/>
              </a:lnSpc>
              <a:buClr>
                <a:schemeClr val="accent6"/>
              </a:buClr>
              <a:buSzTx/>
              <a:buFont typeface="Wingdings" panose="05000000000000000000" pitchFamily="2" charset="2"/>
              <a:buChar char="Ø"/>
            </a:pPr>
            <a:r>
              <a:rPr lang="en-GB" sz="2200" dirty="0">
                <a:solidFill>
                  <a:schemeClr val="tx1"/>
                </a:solidFill>
                <a:cs typeface="Arial" panose="020B0604020202020204" pitchFamily="34" charset="0"/>
              </a:rPr>
              <a:t>There is a need for stronger use of the Professional Differences Policy when there is disagreement about a decision that has been made by another professional</a:t>
            </a:r>
          </a:p>
          <a:p>
            <a:pPr lvl="0" defTabSz="914400">
              <a:lnSpc>
                <a:spcPct val="90000"/>
              </a:lnSpc>
              <a:buClr>
                <a:schemeClr val="accent6"/>
              </a:buClr>
              <a:buSzTx/>
              <a:buFont typeface="Wingdings" panose="05000000000000000000" pitchFamily="2" charset="2"/>
              <a:buChar char="Ø"/>
            </a:pPr>
            <a:endParaRPr lang="en-GB" sz="2200" dirty="0">
              <a:solidFill>
                <a:schemeClr val="tx1"/>
              </a:solidFill>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r>
              <a:rPr lang="en-GB" sz="2200" dirty="0">
                <a:solidFill>
                  <a:schemeClr val="tx1"/>
                </a:solidFill>
                <a:cs typeface="Arial" panose="020B0604020202020204" pitchFamily="34" charset="0"/>
              </a:rPr>
              <a:t>The full report and learning briefing are available on the HSCP website </a:t>
            </a:r>
            <a:r>
              <a:rPr lang="en-GB" sz="2200" dirty="0" smtClean="0">
                <a:solidFill>
                  <a:schemeClr val="tx1"/>
                </a:solidFill>
                <a:cs typeface="Arial" panose="020B0604020202020204" pitchFamily="34" charset="0"/>
                <a:hlinkClick r:id="rId4"/>
              </a:rPr>
              <a:t>here</a:t>
            </a:r>
            <a:endParaRPr lang="en-GB" sz="2200" dirty="0" smtClean="0">
              <a:solidFill>
                <a:schemeClr val="tx1"/>
              </a:solidFill>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endParaRPr lang="en-GB" sz="2200" dirty="0" smtClean="0">
              <a:solidFill>
                <a:schemeClr val="tx1"/>
              </a:solidFill>
              <a:cs typeface="Arial" panose="020B0604020202020204" pitchFamily="34" charset="0"/>
            </a:endParaRPr>
          </a:p>
          <a:p>
            <a:pPr marL="0" lvl="0" indent="0" algn="ctr" defTabSz="914400">
              <a:lnSpc>
                <a:spcPct val="90000"/>
              </a:lnSpc>
              <a:buClr>
                <a:schemeClr val="accent6"/>
              </a:buClr>
              <a:buSzTx/>
              <a:buNone/>
            </a:pPr>
            <a:endParaRPr lang="en-GB" sz="2200" dirty="0">
              <a:solidFill>
                <a:schemeClr val="tx1"/>
              </a:solidFill>
              <a:cs typeface="Arial" panose="020B0604020202020204" pitchFamily="34" charset="0"/>
            </a:endParaRPr>
          </a:p>
          <a:p>
            <a:pPr marL="0" lvl="0" indent="0" algn="ctr" defTabSz="914400">
              <a:lnSpc>
                <a:spcPct val="90000"/>
              </a:lnSpc>
              <a:buClr>
                <a:schemeClr val="accent6"/>
              </a:buClr>
              <a:buSzTx/>
              <a:buNone/>
            </a:pPr>
            <a:endParaRPr lang="en-GB" sz="2200" dirty="0" smtClean="0">
              <a:solidFill>
                <a:schemeClr val="tx1"/>
              </a:solidFill>
              <a:cs typeface="Arial" panose="020B0604020202020204" pitchFamily="34" charset="0"/>
            </a:endParaRPr>
          </a:p>
          <a:p>
            <a:pPr marL="0" lvl="0" indent="0" algn="ctr" defTabSz="914400">
              <a:lnSpc>
                <a:spcPct val="90000"/>
              </a:lnSpc>
              <a:buClr>
                <a:schemeClr val="accent6"/>
              </a:buClr>
              <a:buSzTx/>
              <a:buNone/>
            </a:pPr>
            <a:endParaRPr lang="en-GB" sz="2200" dirty="0" smtClean="0">
              <a:solidFill>
                <a:schemeClr val="tx1"/>
              </a:solidFill>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endParaRPr lang="en-US" sz="2200" dirty="0" smtClean="0">
              <a:solidFill>
                <a:schemeClr val="tx1"/>
              </a:solidFill>
              <a:cs typeface="Arial" panose="020B0604020202020204" pitchFamily="34" charset="0"/>
            </a:endParaRPr>
          </a:p>
        </p:txBody>
      </p:sp>
      <p:sp>
        <p:nvSpPr>
          <p:cNvPr id="6" name="Title 1"/>
          <p:cNvSpPr>
            <a:spLocks noGrp="1"/>
          </p:cNvSpPr>
          <p:nvPr>
            <p:ph type="title"/>
          </p:nvPr>
        </p:nvSpPr>
        <p:spPr>
          <a:xfrm>
            <a:off x="677334" y="609600"/>
            <a:ext cx="8596668" cy="744638"/>
          </a:xfrm>
        </p:spPr>
        <p:txBody>
          <a:bodyPr>
            <a:normAutofit fontScale="90000"/>
          </a:bodyPr>
          <a:lstStyle/>
          <a:p>
            <a:pPr algn="ctr"/>
            <a:r>
              <a:rPr lang="en-GB" b="1" dirty="0" smtClean="0"/>
              <a:t>Learning from CSPR Peer on Peer Abuse</a:t>
            </a:r>
            <a:endParaRPr lang="en-GB" sz="4000" b="1" dirty="0"/>
          </a:p>
        </p:txBody>
      </p:sp>
    </p:spTree>
    <p:extLst>
      <p:ext uri="{BB962C8B-B14F-4D97-AF65-F5344CB8AC3E}">
        <p14:creationId xmlns:p14="http://schemas.microsoft.com/office/powerpoint/2010/main" val="23069015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098596"/>
            <a:ext cx="8596668" cy="4565675"/>
          </a:xfrm>
        </p:spPr>
        <p:txBody>
          <a:bodyPr>
            <a:normAutofit lnSpcReduction="10000"/>
          </a:bodyPr>
          <a:lstStyle/>
          <a:p>
            <a:pPr lvl="0" defTabSz="914400">
              <a:lnSpc>
                <a:spcPct val="90000"/>
              </a:lnSpc>
              <a:buClr>
                <a:schemeClr val="accent6"/>
              </a:buClr>
              <a:buSzTx/>
              <a:buFont typeface="Wingdings" panose="05000000000000000000" pitchFamily="2" charset="2"/>
              <a:buChar char="Ø"/>
            </a:pPr>
            <a:r>
              <a:rPr lang="en-US" sz="2400" dirty="0" smtClean="0">
                <a:solidFill>
                  <a:schemeClr val="tx1"/>
                </a:solidFill>
                <a:cs typeface="Arial" panose="020B0604020202020204" pitchFamily="34" charset="0"/>
              </a:rPr>
              <a:t>We use the terms “children who are harmed” and “children who cause harm” instead of “victim” and “perpetrator”</a:t>
            </a:r>
            <a:endParaRPr lang="en-US" sz="2400" dirty="0">
              <a:solidFill>
                <a:schemeClr val="tx1"/>
              </a:solidFill>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r>
              <a:rPr lang="en-US" sz="2400" dirty="0" smtClean="0">
                <a:solidFill>
                  <a:schemeClr val="tx1"/>
                </a:solidFill>
                <a:latin typeface="Trebuchet MS" panose="020B0603020202020204" pitchFamily="34" charset="0"/>
                <a:cs typeface="Arial" panose="020B0604020202020204" pitchFamily="34" charset="0"/>
              </a:rPr>
              <a:t>Children who are harmed, and children who cause harm, should both be considered as children in need</a:t>
            </a:r>
          </a:p>
          <a:p>
            <a:pPr lvl="0" defTabSz="914400">
              <a:lnSpc>
                <a:spcPct val="90000"/>
              </a:lnSpc>
              <a:buClr>
                <a:schemeClr val="accent6"/>
              </a:buClr>
              <a:buSzTx/>
              <a:buFont typeface="Wingdings" panose="05000000000000000000" pitchFamily="2" charset="2"/>
              <a:buChar char="Ø"/>
            </a:pPr>
            <a:r>
              <a:rPr lang="en-GB" sz="2400" dirty="0" smtClean="0">
                <a:solidFill>
                  <a:srgbClr val="000000"/>
                </a:solidFill>
                <a:latin typeface="Trebuchet MS" panose="020B0603020202020204" pitchFamily="34" charset="0"/>
              </a:rPr>
              <a:t>A </a:t>
            </a:r>
            <a:r>
              <a:rPr lang="en-GB" sz="2400" dirty="0">
                <a:solidFill>
                  <a:srgbClr val="000000"/>
                </a:solidFill>
                <a:latin typeface="Trebuchet MS" panose="020B0603020202020204" pitchFamily="34" charset="0"/>
              </a:rPr>
              <a:t>child who is abused or witnesses abuse and / or violence may feel helpless and humiliated, may blame themselves, and find it difficult to develop and maintain a sense of self-worth.</a:t>
            </a:r>
            <a:endParaRPr lang="en-GB" sz="2400" dirty="0" smtClean="0">
              <a:solidFill>
                <a:schemeClr val="tx1"/>
              </a:solidFill>
              <a:latin typeface="Trebuchet MS" panose="020B0603020202020204" pitchFamily="34" charset="0"/>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latin typeface="Trebuchet MS" panose="020B0603020202020204" pitchFamily="34" charset="0"/>
                <a:cs typeface="Arial" panose="020B0604020202020204" pitchFamily="34" charset="0"/>
              </a:rPr>
              <a:t>Children </a:t>
            </a:r>
            <a:r>
              <a:rPr lang="en-GB" sz="2400" dirty="0">
                <a:solidFill>
                  <a:schemeClr val="tx1"/>
                </a:solidFill>
                <a:latin typeface="Trebuchet MS" panose="020B0603020202020204" pitchFamily="34" charset="0"/>
                <a:cs typeface="Arial" panose="020B0604020202020204" pitchFamily="34" charset="0"/>
              </a:rPr>
              <a:t>who cause harm others should be held responsible </a:t>
            </a:r>
            <a:r>
              <a:rPr lang="en-GB" sz="2400" dirty="0">
                <a:solidFill>
                  <a:schemeClr val="tx1"/>
                </a:solidFill>
                <a:cs typeface="Arial" panose="020B0604020202020204" pitchFamily="34" charset="0"/>
              </a:rPr>
              <a:t>for their abusive behaviour, while being identified and responded to in a way that meets their needs as well as protecting others</a:t>
            </a:r>
            <a:r>
              <a:rPr lang="en-GB" sz="2400" dirty="0" smtClean="0">
                <a:solidFill>
                  <a:schemeClr val="tx1"/>
                </a:solidFill>
                <a:cs typeface="Arial" panose="020B0604020202020204" pitchFamily="34" charset="0"/>
              </a:rPr>
              <a:t>.</a:t>
            </a:r>
          </a:p>
        </p:txBody>
      </p:sp>
      <p:sp>
        <p:nvSpPr>
          <p:cNvPr id="6" name="Title 1"/>
          <p:cNvSpPr>
            <a:spLocks noGrp="1"/>
          </p:cNvSpPr>
          <p:nvPr>
            <p:ph type="title"/>
          </p:nvPr>
        </p:nvSpPr>
        <p:spPr>
          <a:xfrm>
            <a:off x="677334" y="609600"/>
            <a:ext cx="8596668" cy="1320800"/>
          </a:xfrm>
        </p:spPr>
        <p:txBody>
          <a:bodyPr/>
          <a:lstStyle/>
          <a:p>
            <a:pPr algn="ctr"/>
            <a:r>
              <a:rPr lang="en-GB" b="1" dirty="0" smtClean="0"/>
              <a:t/>
            </a:r>
            <a:br>
              <a:rPr lang="en-GB" b="1" dirty="0" smtClean="0"/>
            </a:br>
            <a:r>
              <a:rPr lang="en-GB" b="1" dirty="0" smtClean="0"/>
              <a:t>Key principles</a:t>
            </a:r>
            <a:endParaRPr lang="en-GB" sz="4000" b="1" dirty="0"/>
          </a:p>
        </p:txBody>
      </p:sp>
    </p:spTree>
    <p:extLst>
      <p:ext uri="{BB962C8B-B14F-4D97-AF65-F5344CB8AC3E}">
        <p14:creationId xmlns:p14="http://schemas.microsoft.com/office/powerpoint/2010/main" val="786672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1632030"/>
            <a:ext cx="8596668" cy="5032241"/>
          </a:xfrm>
        </p:spPr>
        <p:txBody>
          <a:bodyPr>
            <a:normAutofit/>
          </a:bodyPr>
          <a:lstStyle/>
          <a:p>
            <a:pPr marL="0" lvl="0" indent="0" defTabSz="914400">
              <a:lnSpc>
                <a:spcPct val="90000"/>
              </a:lnSpc>
              <a:buClr>
                <a:schemeClr val="accent6"/>
              </a:buClr>
              <a:buSzTx/>
              <a:buNone/>
            </a:pPr>
            <a:endParaRPr lang="en-US" sz="2400" dirty="0" smtClean="0">
              <a:solidFill>
                <a:schemeClr val="tx1"/>
              </a:solidFill>
              <a:cs typeface="Arial" panose="020B0604020202020204" pitchFamily="34" charset="0"/>
            </a:endParaRPr>
          </a:p>
          <a:p>
            <a:pPr marL="0" lvl="0" indent="0" defTabSz="914400">
              <a:lnSpc>
                <a:spcPct val="90000"/>
              </a:lnSpc>
              <a:buClr>
                <a:schemeClr val="accent6"/>
              </a:buClr>
              <a:buSzTx/>
              <a:buNone/>
            </a:pPr>
            <a:endParaRPr lang="en-US" sz="2400" b="1" dirty="0" smtClean="0">
              <a:solidFill>
                <a:schemeClr val="tx1"/>
              </a:solidFill>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endParaRPr lang="en-US" sz="2400" dirty="0">
              <a:solidFill>
                <a:schemeClr val="tx1"/>
              </a:solidFill>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endParaRPr lang="en-US" sz="2400" dirty="0" smtClean="0">
              <a:solidFill>
                <a:schemeClr val="tx1"/>
              </a:solidFill>
              <a:cs typeface="Arial" panose="020B0604020202020204" pitchFamily="34" charset="0"/>
            </a:endParaRPr>
          </a:p>
        </p:txBody>
      </p:sp>
      <p:sp>
        <p:nvSpPr>
          <p:cNvPr id="6" name="Title 1"/>
          <p:cNvSpPr>
            <a:spLocks noGrp="1"/>
          </p:cNvSpPr>
          <p:nvPr>
            <p:ph type="title"/>
          </p:nvPr>
        </p:nvSpPr>
        <p:spPr>
          <a:xfrm>
            <a:off x="677334" y="609600"/>
            <a:ext cx="8596668" cy="733063"/>
          </a:xfrm>
        </p:spPr>
        <p:txBody>
          <a:bodyPr/>
          <a:lstStyle/>
          <a:p>
            <a:pPr algn="ctr"/>
            <a:r>
              <a:rPr lang="en-GB" b="1" dirty="0" smtClean="0"/>
              <a:t>If you are concerned about a child…</a:t>
            </a:r>
            <a:endParaRPr lang="en-GB" sz="4000" b="1" dirty="0"/>
          </a:p>
        </p:txBody>
      </p:sp>
      <p:sp>
        <p:nvSpPr>
          <p:cNvPr id="2" name="Rectangle 1"/>
          <p:cNvSpPr/>
          <p:nvPr/>
        </p:nvSpPr>
        <p:spPr>
          <a:xfrm>
            <a:off x="254178" y="1922318"/>
            <a:ext cx="2493900" cy="104140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cs typeface="Arial" panose="020B0604020202020204" pitchFamily="34" charset="0"/>
              </a:rPr>
              <a:t>Y</a:t>
            </a:r>
            <a:r>
              <a:rPr lang="en-US" dirty="0" smtClean="0">
                <a:solidFill>
                  <a:schemeClr val="tx1"/>
                </a:solidFill>
                <a:cs typeface="Arial" panose="020B0604020202020204" pitchFamily="34" charset="0"/>
              </a:rPr>
              <a:t>ou </a:t>
            </a:r>
            <a:r>
              <a:rPr lang="en-US" dirty="0">
                <a:solidFill>
                  <a:schemeClr val="tx1"/>
                </a:solidFill>
                <a:cs typeface="Arial" panose="020B0604020202020204" pitchFamily="34" charset="0"/>
              </a:rPr>
              <a:t>become aware of a possible child at risk</a:t>
            </a:r>
            <a:endParaRPr lang="en-GB" dirty="0"/>
          </a:p>
        </p:txBody>
      </p:sp>
      <p:sp>
        <p:nvSpPr>
          <p:cNvPr id="7" name="Rectangle 6"/>
          <p:cNvSpPr/>
          <p:nvPr/>
        </p:nvSpPr>
        <p:spPr>
          <a:xfrm>
            <a:off x="3206083" y="1385912"/>
            <a:ext cx="2493902" cy="21142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cs typeface="Arial" panose="020B0604020202020204" pitchFamily="34" charset="0"/>
              </a:rPr>
              <a:t>Discuss </a:t>
            </a:r>
            <a:r>
              <a:rPr lang="en-US" dirty="0">
                <a:solidFill>
                  <a:schemeClr val="tx1"/>
                </a:solidFill>
                <a:cs typeface="Arial" panose="020B0604020202020204" pitchFamily="34" charset="0"/>
              </a:rPr>
              <a:t>with your </a:t>
            </a:r>
            <a:r>
              <a:rPr lang="en-US" dirty="0" err="1">
                <a:solidFill>
                  <a:schemeClr val="tx1"/>
                </a:solidFill>
                <a:cs typeface="Arial" panose="020B0604020202020204" pitchFamily="34" charset="0"/>
              </a:rPr>
              <a:t>organisation’s</a:t>
            </a:r>
            <a:r>
              <a:rPr lang="en-US" dirty="0">
                <a:solidFill>
                  <a:schemeClr val="tx1"/>
                </a:solidFill>
                <a:cs typeface="Arial" panose="020B0604020202020204" pitchFamily="34" charset="0"/>
              </a:rPr>
              <a:t> senior officer (designated safeguarding lead / line manager, </a:t>
            </a:r>
            <a:r>
              <a:rPr lang="en-US" dirty="0" err="1">
                <a:solidFill>
                  <a:schemeClr val="tx1"/>
                </a:solidFill>
                <a:cs typeface="Arial" panose="020B0604020202020204" pitchFamily="34" charset="0"/>
              </a:rPr>
              <a:t>etc</a:t>
            </a:r>
            <a:r>
              <a:rPr lang="en-US" dirty="0" smtClean="0">
                <a:solidFill>
                  <a:schemeClr val="tx1"/>
                </a:solidFill>
                <a:cs typeface="Arial" panose="020B0604020202020204" pitchFamily="34" charset="0"/>
              </a:rPr>
              <a:t>)</a:t>
            </a:r>
            <a:endParaRPr lang="en-GB" dirty="0"/>
          </a:p>
        </p:txBody>
      </p:sp>
      <p:sp>
        <p:nvSpPr>
          <p:cNvPr id="8" name="Rectangle 7"/>
          <p:cNvSpPr/>
          <p:nvPr/>
        </p:nvSpPr>
        <p:spPr>
          <a:xfrm>
            <a:off x="6157990" y="1385912"/>
            <a:ext cx="2874664" cy="21142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93663" lvl="1" algn="ctr" defTabSz="914400">
              <a:lnSpc>
                <a:spcPct val="90000"/>
              </a:lnSpc>
              <a:spcBef>
                <a:spcPts val="1000"/>
              </a:spcBef>
              <a:buClr>
                <a:srgbClr val="2683C6"/>
              </a:buClr>
            </a:pPr>
            <a:r>
              <a:rPr lang="en-US" dirty="0">
                <a:solidFill>
                  <a:prstClr val="black"/>
                </a:solidFill>
                <a:cs typeface="Arial" panose="020B0604020202020204" pitchFamily="34" charset="0"/>
              </a:rPr>
              <a:t>Refer to the Herefordshire levels of need guidance (</a:t>
            </a:r>
            <a:r>
              <a:rPr lang="en-US" dirty="0">
                <a:solidFill>
                  <a:prstClr val="black"/>
                </a:solidFill>
                <a:cs typeface="Arial" panose="020B0604020202020204" pitchFamily="34" charset="0"/>
                <a:hlinkClick r:id="rId4"/>
              </a:rPr>
              <a:t>Right Help, Right Time framework</a:t>
            </a:r>
            <a:r>
              <a:rPr lang="en-US" dirty="0">
                <a:solidFill>
                  <a:prstClr val="black"/>
                </a:solidFill>
                <a:cs typeface="Arial" panose="020B0604020202020204" pitchFamily="34" charset="0"/>
              </a:rPr>
              <a:t>) to determine the most appropriate approach</a:t>
            </a:r>
          </a:p>
        </p:txBody>
      </p:sp>
      <p:sp>
        <p:nvSpPr>
          <p:cNvPr id="9" name="Rectangle 8"/>
          <p:cNvSpPr/>
          <p:nvPr/>
        </p:nvSpPr>
        <p:spPr>
          <a:xfrm>
            <a:off x="2666570" y="4014446"/>
            <a:ext cx="5247409" cy="135831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black"/>
                </a:solidFill>
                <a:cs typeface="Arial" panose="020B0604020202020204" pitchFamily="34" charset="0"/>
              </a:rPr>
              <a:t>If you believe that a child is at risk of significant harm, always make an immediate </a:t>
            </a:r>
            <a:r>
              <a:rPr lang="en-US" b="1" dirty="0">
                <a:solidFill>
                  <a:prstClr val="black"/>
                </a:solidFill>
                <a:cs typeface="Arial" panose="020B0604020202020204" pitchFamily="34" charset="0"/>
              </a:rPr>
              <a:t>referral to MASH</a:t>
            </a:r>
            <a:r>
              <a:rPr lang="en-US" dirty="0">
                <a:solidFill>
                  <a:prstClr val="black"/>
                </a:solidFill>
                <a:cs typeface="Arial" panose="020B0604020202020204" pitchFamily="34" charset="0"/>
              </a:rPr>
              <a:t>; or if there is an immediate </a:t>
            </a:r>
            <a:r>
              <a:rPr lang="en-US" b="1" dirty="0">
                <a:solidFill>
                  <a:prstClr val="black"/>
                </a:solidFill>
                <a:cs typeface="Arial" panose="020B0604020202020204" pitchFamily="34" charset="0"/>
              </a:rPr>
              <a:t>risk of death or serious injury dial </a:t>
            </a:r>
            <a:r>
              <a:rPr lang="en-US" b="1" dirty="0" smtClean="0">
                <a:solidFill>
                  <a:prstClr val="black"/>
                </a:solidFill>
                <a:cs typeface="Arial" panose="020B0604020202020204" pitchFamily="34" charset="0"/>
              </a:rPr>
              <a:t>999</a:t>
            </a:r>
            <a:endParaRPr lang="en-GB" dirty="0"/>
          </a:p>
        </p:txBody>
      </p:sp>
      <p:sp>
        <p:nvSpPr>
          <p:cNvPr id="10" name="Rectangle 9"/>
          <p:cNvSpPr/>
          <p:nvPr/>
        </p:nvSpPr>
        <p:spPr>
          <a:xfrm>
            <a:off x="2004470" y="5784986"/>
            <a:ext cx="6571608" cy="8492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defTabSz="914400">
              <a:lnSpc>
                <a:spcPct val="90000"/>
              </a:lnSpc>
              <a:spcBef>
                <a:spcPts val="1000"/>
              </a:spcBef>
              <a:buClr>
                <a:srgbClr val="2683C6"/>
              </a:buClr>
            </a:pPr>
            <a:r>
              <a:rPr lang="en-US" dirty="0">
                <a:solidFill>
                  <a:prstClr val="black"/>
                </a:solidFill>
                <a:cs typeface="Arial" panose="020B0604020202020204" pitchFamily="34" charset="0"/>
              </a:rPr>
              <a:t>A </a:t>
            </a:r>
            <a:r>
              <a:rPr lang="en-US" b="1" dirty="0">
                <a:solidFill>
                  <a:prstClr val="black"/>
                </a:solidFill>
                <a:cs typeface="Arial" panose="020B0604020202020204" pitchFamily="34" charset="0"/>
              </a:rPr>
              <a:t>multi-agency strategy meeting </a:t>
            </a:r>
            <a:r>
              <a:rPr lang="en-US" dirty="0">
                <a:solidFill>
                  <a:prstClr val="black"/>
                </a:solidFill>
                <a:cs typeface="Arial" panose="020B0604020202020204" pitchFamily="34" charset="0"/>
              </a:rPr>
              <a:t>should be convened within one working day where the threshold for significant harm is met for either child.</a:t>
            </a:r>
          </a:p>
        </p:txBody>
      </p:sp>
      <p:sp>
        <p:nvSpPr>
          <p:cNvPr id="4" name="Right Arrow 3"/>
          <p:cNvSpPr/>
          <p:nvPr/>
        </p:nvSpPr>
        <p:spPr>
          <a:xfrm>
            <a:off x="2748078" y="2266373"/>
            <a:ext cx="550718" cy="3532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Right Arrow 10"/>
          <p:cNvSpPr/>
          <p:nvPr/>
        </p:nvSpPr>
        <p:spPr>
          <a:xfrm>
            <a:off x="5699985" y="2314965"/>
            <a:ext cx="550718" cy="3532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ight Arrow 11"/>
          <p:cNvSpPr/>
          <p:nvPr/>
        </p:nvSpPr>
        <p:spPr>
          <a:xfrm rot="5400000">
            <a:off x="6296902" y="3600046"/>
            <a:ext cx="550718" cy="3532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Right Arrow 13"/>
          <p:cNvSpPr/>
          <p:nvPr/>
        </p:nvSpPr>
        <p:spPr>
          <a:xfrm rot="5400000">
            <a:off x="6343672" y="5471475"/>
            <a:ext cx="550718" cy="3532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p:cNvSpPr/>
          <p:nvPr/>
        </p:nvSpPr>
        <p:spPr>
          <a:xfrm>
            <a:off x="8194919" y="4017188"/>
            <a:ext cx="3549426" cy="1434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prstClr val="black"/>
                </a:solidFill>
                <a:cs typeface="Arial" panose="020B0604020202020204" pitchFamily="34" charset="0"/>
              </a:rPr>
              <a:t>If </a:t>
            </a:r>
            <a:r>
              <a:rPr lang="en-US" dirty="0" smtClean="0">
                <a:solidFill>
                  <a:prstClr val="black"/>
                </a:solidFill>
                <a:cs typeface="Arial" panose="020B0604020202020204" pitchFamily="34" charset="0"/>
              </a:rPr>
              <a:t>you don’t believe that a statutory referral is needed at Level 4, follow Right Help, Right Time procedures for Level 2 or Level 3 support.</a:t>
            </a:r>
            <a:endParaRPr lang="en-GB" dirty="0"/>
          </a:p>
        </p:txBody>
      </p:sp>
      <p:sp>
        <p:nvSpPr>
          <p:cNvPr id="16" name="Right Arrow 15"/>
          <p:cNvSpPr/>
          <p:nvPr/>
        </p:nvSpPr>
        <p:spPr>
          <a:xfrm rot="5400000">
            <a:off x="8297326" y="3597756"/>
            <a:ext cx="550718" cy="3532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765766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1632030"/>
            <a:ext cx="8596668" cy="5032241"/>
          </a:xfrm>
        </p:spPr>
        <p:txBody>
          <a:bodyPr>
            <a:normAutofit/>
          </a:bodyPr>
          <a:lstStyle/>
          <a:p>
            <a:pPr defTabSz="914400">
              <a:lnSpc>
                <a:spcPct val="90000"/>
              </a:lnSpc>
              <a:buClr>
                <a:schemeClr val="accent6"/>
              </a:buClr>
              <a:buSzTx/>
              <a:buFont typeface="Wingdings" panose="05000000000000000000" pitchFamily="2" charset="2"/>
              <a:buChar char="Ø"/>
            </a:pPr>
            <a:r>
              <a:rPr lang="en-GB" sz="2400" dirty="0">
                <a:solidFill>
                  <a:schemeClr val="tx1"/>
                </a:solidFill>
                <a:cs typeface="Arial" panose="020B0604020202020204" pitchFamily="34" charset="0"/>
              </a:rPr>
              <a:t>Stay calm – be aware of your body language</a:t>
            </a: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Reassure</a:t>
            </a: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Observe &amp; listen – let the child speak freely</a:t>
            </a:r>
          </a:p>
          <a:p>
            <a:pPr defTabSz="914400">
              <a:lnSpc>
                <a:spcPct val="90000"/>
              </a:lnSpc>
              <a:buClr>
                <a:schemeClr val="accent6"/>
              </a:buClr>
              <a:buSzTx/>
              <a:buFont typeface="Wingdings" panose="05000000000000000000" pitchFamily="2" charset="2"/>
              <a:buChar char="Ø"/>
            </a:pPr>
            <a:r>
              <a:rPr lang="en-GB" sz="2400" dirty="0">
                <a:solidFill>
                  <a:schemeClr val="tx1"/>
                </a:solidFill>
                <a:cs typeface="Arial" panose="020B0604020202020204" pitchFamily="34" charset="0"/>
              </a:rPr>
              <a:t>Do not promise confidentiality</a:t>
            </a: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Tell the child (or parent, etc.) what will happen next</a:t>
            </a: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Record &amp; refer appropriately</a:t>
            </a: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Seek support &amp; listen to the child, to put in place the best plan for support and protection</a:t>
            </a: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Get help and advice – speak with you Designated Safeguarding Lead, line manager, or other professionals</a:t>
            </a:r>
          </a:p>
          <a:p>
            <a:pPr lvl="0"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Refer to the guidance!</a:t>
            </a:r>
          </a:p>
        </p:txBody>
      </p:sp>
      <p:sp>
        <p:nvSpPr>
          <p:cNvPr id="6" name="Title 1"/>
          <p:cNvSpPr>
            <a:spLocks noGrp="1"/>
          </p:cNvSpPr>
          <p:nvPr>
            <p:ph type="title"/>
          </p:nvPr>
        </p:nvSpPr>
        <p:spPr>
          <a:xfrm>
            <a:off x="677334" y="609600"/>
            <a:ext cx="8596668" cy="733063"/>
          </a:xfrm>
        </p:spPr>
        <p:txBody>
          <a:bodyPr/>
          <a:lstStyle/>
          <a:p>
            <a:pPr algn="ctr"/>
            <a:r>
              <a:rPr lang="en-GB" b="1" dirty="0" smtClean="0"/>
              <a:t>Immediate response – top tips</a:t>
            </a:r>
            <a:endParaRPr lang="en-GB" sz="4000" b="1" dirty="0"/>
          </a:p>
        </p:txBody>
      </p:sp>
    </p:spTree>
    <p:extLst>
      <p:ext uri="{BB962C8B-B14F-4D97-AF65-F5344CB8AC3E}">
        <p14:creationId xmlns:p14="http://schemas.microsoft.com/office/powerpoint/2010/main" val="18435602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453859" y="2130410"/>
            <a:ext cx="8503104" cy="4293436"/>
          </a:xfrm>
        </p:spPr>
        <p:txBody>
          <a:bodyPr numCol="1">
            <a:noAutofit/>
          </a:bodyPr>
          <a:lstStyle/>
          <a:p>
            <a:pPr marL="0" lvl="0" indent="0" defTabSz="914400">
              <a:lnSpc>
                <a:spcPct val="90000"/>
              </a:lnSpc>
              <a:buClr>
                <a:schemeClr val="accent6"/>
              </a:buClr>
              <a:buSzTx/>
              <a:buNone/>
            </a:pPr>
            <a:r>
              <a:rPr lang="en-GB" sz="2400" b="1" dirty="0" smtClean="0">
                <a:solidFill>
                  <a:schemeClr val="tx1"/>
                </a:solidFill>
                <a:cs typeface="Arial" panose="020B0604020202020204" pitchFamily="34" charset="0"/>
              </a:rPr>
              <a:t>What </a:t>
            </a:r>
            <a:r>
              <a:rPr lang="en-GB" sz="2400" b="1" dirty="0">
                <a:solidFill>
                  <a:schemeClr val="tx1"/>
                </a:solidFill>
                <a:cs typeface="Arial" panose="020B0604020202020204" pitchFamily="34" charset="0"/>
              </a:rPr>
              <a:t>was working well? </a:t>
            </a:r>
          </a:p>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The </a:t>
            </a:r>
            <a:r>
              <a:rPr lang="en-GB" sz="2400" dirty="0">
                <a:solidFill>
                  <a:schemeClr val="tx1"/>
                </a:solidFill>
                <a:cs typeface="Arial" panose="020B0604020202020204" pitchFamily="34" charset="0"/>
              </a:rPr>
              <a:t>majority of the referrals into MASH had been referred at the correct level in accordance with Right Help, Right </a:t>
            </a:r>
            <a:r>
              <a:rPr lang="en-GB" sz="2400" dirty="0" smtClean="0">
                <a:solidFill>
                  <a:schemeClr val="tx1"/>
                </a:solidFill>
                <a:cs typeface="Arial" panose="020B0604020202020204" pitchFamily="34" charset="0"/>
              </a:rPr>
              <a:t>Time</a:t>
            </a:r>
          </a:p>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The </a:t>
            </a:r>
            <a:r>
              <a:rPr lang="en-GB" sz="2400" dirty="0">
                <a:solidFill>
                  <a:schemeClr val="tx1"/>
                </a:solidFill>
                <a:cs typeface="Arial" panose="020B0604020202020204" pitchFamily="34" charset="0"/>
              </a:rPr>
              <a:t>Voice of the Child was clearly demonstrated in the majority of the </a:t>
            </a:r>
            <a:r>
              <a:rPr lang="en-GB" sz="2400" dirty="0" smtClean="0">
                <a:solidFill>
                  <a:schemeClr val="tx1"/>
                </a:solidFill>
                <a:cs typeface="Arial" panose="020B0604020202020204" pitchFamily="34" charset="0"/>
              </a:rPr>
              <a:t>cohort</a:t>
            </a:r>
          </a:p>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Schools </a:t>
            </a:r>
            <a:r>
              <a:rPr lang="en-GB" sz="2400" dirty="0">
                <a:solidFill>
                  <a:schemeClr val="tx1"/>
                </a:solidFill>
                <a:cs typeface="Arial" panose="020B0604020202020204" pitchFamily="34" charset="0"/>
              </a:rPr>
              <a:t>demonstrated good knowledge of risk assessments and safety planning </a:t>
            </a:r>
            <a:r>
              <a:rPr lang="en-GB" sz="2400" dirty="0" smtClean="0">
                <a:solidFill>
                  <a:schemeClr val="tx1"/>
                </a:solidFill>
                <a:cs typeface="Arial" panose="020B0604020202020204" pitchFamily="34" charset="0"/>
              </a:rPr>
              <a:t>&amp; there </a:t>
            </a:r>
            <a:r>
              <a:rPr lang="en-GB" sz="2400" dirty="0">
                <a:solidFill>
                  <a:schemeClr val="tx1"/>
                </a:solidFill>
                <a:cs typeface="Arial" panose="020B0604020202020204" pitchFamily="34" charset="0"/>
              </a:rPr>
              <a:t>was evidence that risk assessment and safety planning had been completed for other children through Child and Family assessments and Early </a:t>
            </a:r>
            <a:r>
              <a:rPr lang="en-GB" sz="2400" dirty="0" smtClean="0">
                <a:solidFill>
                  <a:schemeClr val="tx1"/>
                </a:solidFill>
                <a:cs typeface="Arial" panose="020B0604020202020204" pitchFamily="34" charset="0"/>
              </a:rPr>
              <a:t>Help.</a:t>
            </a:r>
          </a:p>
        </p:txBody>
      </p:sp>
      <p:sp>
        <p:nvSpPr>
          <p:cNvPr id="8" name="Title 1"/>
          <p:cNvSpPr>
            <a:spLocks noGrp="1"/>
          </p:cNvSpPr>
          <p:nvPr>
            <p:ph type="title"/>
          </p:nvPr>
        </p:nvSpPr>
        <p:spPr/>
        <p:txBody>
          <a:bodyPr>
            <a:normAutofit/>
          </a:bodyPr>
          <a:lstStyle/>
          <a:p>
            <a:pPr algn="ctr"/>
            <a:r>
              <a:rPr lang="en-GB" b="1" dirty="0" smtClean="0"/>
              <a:t>Findings of HSCP multi-agency audit on Peer on Peer Abuse (Sept 2021)</a:t>
            </a:r>
            <a:endParaRPr lang="en-GB" sz="4000" b="1" dirty="0"/>
          </a:p>
        </p:txBody>
      </p:sp>
    </p:spTree>
    <p:extLst>
      <p:ext uri="{BB962C8B-B14F-4D97-AF65-F5344CB8AC3E}">
        <p14:creationId xmlns:p14="http://schemas.microsoft.com/office/powerpoint/2010/main" val="325651747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098596"/>
            <a:ext cx="8596668" cy="4565675"/>
          </a:xfrm>
        </p:spPr>
        <p:txBody>
          <a:bodyPr>
            <a:normAutofit/>
          </a:bodyPr>
          <a:lstStyle/>
          <a:p>
            <a:pPr marL="0" lvl="0" indent="0" algn="ctr" defTabSz="914400">
              <a:lnSpc>
                <a:spcPct val="90000"/>
              </a:lnSpc>
              <a:buClr>
                <a:schemeClr val="accent6"/>
              </a:buClr>
              <a:buSzTx/>
              <a:buNone/>
            </a:pPr>
            <a:r>
              <a:rPr lang="en-GB" sz="2800" dirty="0" smtClean="0">
                <a:solidFill>
                  <a:schemeClr val="tx1"/>
                </a:solidFill>
                <a:cs typeface="Arial" panose="020B0604020202020204" pitchFamily="34" charset="0"/>
              </a:rPr>
              <a:t>On 21 January, 2022, Herefordshire Safeguarding Children Partnership published a new guidance for multi-agency professionals about Peer on Peer Abuse</a:t>
            </a:r>
          </a:p>
          <a:p>
            <a:pPr marL="0" lvl="0" indent="0" defTabSz="914400">
              <a:lnSpc>
                <a:spcPct val="90000"/>
              </a:lnSpc>
              <a:buClr>
                <a:schemeClr val="accent6"/>
              </a:buClr>
              <a:buSzTx/>
              <a:buNone/>
            </a:pPr>
            <a:endParaRPr lang="en-GB" sz="2800" dirty="0" smtClean="0">
              <a:solidFill>
                <a:schemeClr val="tx1"/>
              </a:solidFill>
              <a:cs typeface="Arial" panose="020B0604020202020204" pitchFamily="34" charset="0"/>
            </a:endParaRPr>
          </a:p>
          <a:p>
            <a:pPr marL="0" lvl="0" indent="0" defTabSz="914400">
              <a:lnSpc>
                <a:spcPct val="90000"/>
              </a:lnSpc>
              <a:buClr>
                <a:schemeClr val="accent6"/>
              </a:buClr>
              <a:buSzTx/>
              <a:buNone/>
            </a:pPr>
            <a:r>
              <a:rPr lang="en-GB" sz="2800" dirty="0" smtClean="0">
                <a:solidFill>
                  <a:schemeClr val="tx1"/>
                </a:solidFill>
                <a:cs typeface="Arial" panose="020B0604020202020204" pitchFamily="34" charset="0"/>
              </a:rPr>
              <a:t>We will present:</a:t>
            </a:r>
            <a:endParaRPr lang="en-GB" sz="2800" dirty="0">
              <a:solidFill>
                <a:schemeClr val="tx1"/>
              </a:solidFill>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r>
              <a:rPr lang="en-GB" sz="2800" dirty="0" smtClean="0">
                <a:solidFill>
                  <a:schemeClr val="tx1"/>
                </a:solidFill>
                <a:cs typeface="Arial" panose="020B0604020202020204" pitchFamily="34" charset="0"/>
              </a:rPr>
              <a:t>Introduction to the guidance</a:t>
            </a:r>
          </a:p>
          <a:p>
            <a:pPr defTabSz="914400">
              <a:lnSpc>
                <a:spcPct val="90000"/>
              </a:lnSpc>
              <a:buClr>
                <a:schemeClr val="accent6"/>
              </a:buClr>
              <a:buSzTx/>
              <a:buFont typeface="Wingdings" panose="05000000000000000000" pitchFamily="2" charset="2"/>
              <a:buChar char="Ø"/>
            </a:pPr>
            <a:r>
              <a:rPr lang="en-GB" sz="2800" dirty="0">
                <a:solidFill>
                  <a:schemeClr val="tx1"/>
                </a:solidFill>
                <a:cs typeface="Arial" panose="020B0604020202020204" pitchFamily="34" charset="0"/>
              </a:rPr>
              <a:t>Scenarios</a:t>
            </a:r>
            <a:endParaRPr lang="en-US" sz="2400" dirty="0">
              <a:solidFill>
                <a:schemeClr val="tx1"/>
              </a:solidFill>
              <a:cs typeface="Arial" panose="020B0604020202020204" pitchFamily="34" charset="0"/>
            </a:endParaRPr>
          </a:p>
          <a:p>
            <a:pPr lvl="0" defTabSz="914400">
              <a:lnSpc>
                <a:spcPct val="90000"/>
              </a:lnSpc>
              <a:buClr>
                <a:schemeClr val="accent6"/>
              </a:buClr>
              <a:buSzTx/>
              <a:buFont typeface="Wingdings" panose="05000000000000000000" pitchFamily="2" charset="2"/>
              <a:buChar char="Ø"/>
            </a:pPr>
            <a:r>
              <a:rPr lang="en-GB" sz="2800" dirty="0" smtClean="0">
                <a:solidFill>
                  <a:schemeClr val="tx1"/>
                </a:solidFill>
                <a:cs typeface="Arial" panose="020B0604020202020204" pitchFamily="34" charset="0"/>
              </a:rPr>
              <a:t>How to access the guidance</a:t>
            </a:r>
          </a:p>
        </p:txBody>
      </p:sp>
      <p:sp>
        <p:nvSpPr>
          <p:cNvPr id="6" name="Title 1"/>
          <p:cNvSpPr>
            <a:spLocks noGrp="1"/>
          </p:cNvSpPr>
          <p:nvPr>
            <p:ph type="title"/>
          </p:nvPr>
        </p:nvSpPr>
        <p:spPr>
          <a:xfrm>
            <a:off x="677334" y="609600"/>
            <a:ext cx="8596668" cy="1320800"/>
          </a:xfrm>
        </p:spPr>
        <p:txBody>
          <a:bodyPr/>
          <a:lstStyle/>
          <a:p>
            <a:pPr algn="ctr"/>
            <a:r>
              <a:rPr lang="en-GB" b="1" dirty="0" smtClean="0"/>
              <a:t/>
            </a:r>
            <a:br>
              <a:rPr lang="en-GB" b="1" dirty="0" smtClean="0"/>
            </a:br>
            <a:r>
              <a:rPr lang="en-GB" b="1" dirty="0" smtClean="0"/>
              <a:t>Introduction &amp; Aims</a:t>
            </a:r>
            <a:endParaRPr lang="en-GB" sz="4000" b="1" dirty="0"/>
          </a:p>
        </p:txBody>
      </p:sp>
    </p:spTree>
    <p:extLst>
      <p:ext uri="{BB962C8B-B14F-4D97-AF65-F5344CB8AC3E}">
        <p14:creationId xmlns:p14="http://schemas.microsoft.com/office/powerpoint/2010/main" val="321683867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2" name="Rectangle 1"/>
          <p:cNvSpPr/>
          <p:nvPr/>
        </p:nvSpPr>
        <p:spPr>
          <a:xfrm>
            <a:off x="282480" y="2221664"/>
            <a:ext cx="8427027" cy="3136243"/>
          </a:xfrm>
          <a:prstGeom prst="rect">
            <a:avLst/>
          </a:prstGeom>
        </p:spPr>
        <p:txBody>
          <a:bodyPr wrap="square">
            <a:spAutoFit/>
          </a:bodyPr>
          <a:lstStyle/>
          <a:p>
            <a:pPr marL="0" marR="0" lvl="0" indent="0" algn="l" defTabSz="914400" rtl="0" eaLnBrk="1" fontAlgn="auto" latinLnBrk="0" hangingPunct="1">
              <a:lnSpc>
                <a:spcPct val="90000"/>
              </a:lnSpc>
              <a:spcBef>
                <a:spcPts val="1000"/>
              </a:spcBef>
              <a:spcAft>
                <a:spcPts val="0"/>
              </a:spcAft>
              <a:buClr>
                <a:srgbClr val="2683C6"/>
              </a:buClr>
              <a:buSzTx/>
              <a:buFontTx/>
              <a:buNone/>
              <a:tabLst/>
              <a:defRPr/>
            </a:pPr>
            <a:r>
              <a:rPr kumimoji="0" lang="en-GB" sz="2400" b="1" i="0" u="none" strike="noStrike" kern="1200" cap="none" spc="0" normalizeH="0" baseline="0" noProof="0" dirty="0">
                <a:ln>
                  <a:noFill/>
                </a:ln>
                <a:solidFill>
                  <a:prstClr val="black"/>
                </a:solidFill>
                <a:effectLst/>
                <a:uLnTx/>
                <a:uFillTx/>
                <a:latin typeface="Trebuchet MS" panose="020B0603020202020204"/>
                <a:ea typeface="+mn-ea"/>
                <a:cs typeface="Arial" panose="020B0604020202020204" pitchFamily="34" charset="0"/>
              </a:rPr>
              <a:t>What were we worried about? </a:t>
            </a:r>
          </a:p>
          <a:p>
            <a:pPr marL="342900" marR="0" lvl="0" indent="-342900" algn="l" defTabSz="914400" rtl="0" eaLnBrk="1" fontAlgn="auto" latinLnBrk="0" hangingPunct="1">
              <a:lnSpc>
                <a:spcPct val="90000"/>
              </a:lnSpc>
              <a:spcBef>
                <a:spcPts val="1000"/>
              </a:spcBef>
              <a:spcAft>
                <a:spcPts val="0"/>
              </a:spcAft>
              <a:buClr>
                <a:srgbClr val="2683C6"/>
              </a:buClr>
              <a:buSzTx/>
              <a:buFont typeface="Wingdings" panose="05000000000000000000" pitchFamily="2" charset="2"/>
              <a:buChar char="Ø"/>
              <a:tabLst/>
              <a:defRPr/>
            </a:pPr>
            <a:r>
              <a:rPr kumimoji="0" lang="en-GB" sz="2400" b="0" i="0" u="none" strike="noStrike" kern="1200" cap="none" spc="0" normalizeH="0" baseline="0" noProof="0" dirty="0" smtClean="0">
                <a:ln>
                  <a:noFill/>
                </a:ln>
                <a:solidFill>
                  <a:prstClr val="black"/>
                </a:solidFill>
                <a:effectLst/>
                <a:uLnTx/>
                <a:uFillTx/>
                <a:latin typeface="Trebuchet MS" panose="020B0603020202020204"/>
                <a:ea typeface="+mn-ea"/>
                <a:cs typeface="Arial" panose="020B0604020202020204" pitchFamily="34" charset="0"/>
              </a:rPr>
              <a:t>In </a:t>
            </a:r>
            <a:r>
              <a:rPr kumimoji="0" lang="en-GB" sz="2400" b="0" i="0" u="none" strike="noStrike" kern="1200" cap="none" spc="0" normalizeH="0" baseline="0" noProof="0" dirty="0">
                <a:ln>
                  <a:noFill/>
                </a:ln>
                <a:solidFill>
                  <a:prstClr val="black"/>
                </a:solidFill>
                <a:effectLst/>
                <a:uLnTx/>
                <a:uFillTx/>
                <a:latin typeface="Trebuchet MS" panose="020B0603020202020204"/>
                <a:ea typeface="+mn-ea"/>
                <a:cs typeface="Arial" panose="020B0604020202020204" pitchFamily="34" charset="0"/>
              </a:rPr>
              <a:t>the majority of </a:t>
            </a:r>
            <a:r>
              <a:rPr kumimoji="0" lang="en-GB" sz="2400" b="0" i="0" u="none" strike="noStrike" kern="1200" cap="none" spc="0" normalizeH="0" baseline="0" noProof="0" dirty="0" smtClean="0">
                <a:ln>
                  <a:noFill/>
                </a:ln>
                <a:solidFill>
                  <a:prstClr val="black"/>
                </a:solidFill>
                <a:effectLst/>
                <a:uLnTx/>
                <a:uFillTx/>
                <a:latin typeface="Trebuchet MS" panose="020B0603020202020204"/>
                <a:ea typeface="+mn-ea"/>
                <a:cs typeface="Arial" panose="020B0604020202020204" pitchFamily="34" charset="0"/>
              </a:rPr>
              <a:t>cases audited, </a:t>
            </a:r>
            <a:r>
              <a:rPr kumimoji="0" lang="en-GB" sz="2400" b="0" i="0" u="none" strike="noStrike" kern="1200" cap="none" spc="0" normalizeH="0" baseline="0" noProof="0" dirty="0">
                <a:ln>
                  <a:noFill/>
                </a:ln>
                <a:solidFill>
                  <a:prstClr val="black"/>
                </a:solidFill>
                <a:effectLst/>
                <a:uLnTx/>
                <a:uFillTx/>
                <a:latin typeface="Trebuchet MS" panose="020B0603020202020204"/>
                <a:ea typeface="+mn-ea"/>
                <a:cs typeface="Arial" panose="020B0604020202020204" pitchFamily="34" charset="0"/>
              </a:rPr>
              <a:t>Strategy meetings were not </a:t>
            </a:r>
            <a:r>
              <a:rPr kumimoji="0" lang="en-GB" sz="2400" b="0" i="0" u="none" strike="noStrike" kern="1200" cap="none" spc="0" normalizeH="0" baseline="0" noProof="0" dirty="0" smtClean="0">
                <a:ln>
                  <a:noFill/>
                </a:ln>
                <a:solidFill>
                  <a:prstClr val="black"/>
                </a:solidFill>
                <a:effectLst/>
                <a:uLnTx/>
                <a:uFillTx/>
                <a:latin typeface="Trebuchet MS" panose="020B0603020202020204"/>
                <a:ea typeface="+mn-ea"/>
                <a:cs typeface="Arial" panose="020B0604020202020204" pitchFamily="34" charset="0"/>
              </a:rPr>
              <a:t>convened.</a:t>
            </a:r>
            <a:endParaRPr kumimoji="0" lang="en-GB" sz="2400" b="0" i="0" u="none" strike="noStrike" kern="1200" cap="none" spc="0" normalizeH="0" baseline="0" noProof="0" dirty="0">
              <a:ln>
                <a:noFill/>
              </a:ln>
              <a:solidFill>
                <a:prstClr val="black"/>
              </a:solidFill>
              <a:effectLst/>
              <a:uLnTx/>
              <a:uFillTx/>
              <a:latin typeface="Trebuchet MS" panose="020B0603020202020204"/>
              <a:ea typeface="+mn-ea"/>
              <a:cs typeface="Arial" panose="020B0604020202020204" pitchFamily="34" charset="0"/>
            </a:endParaRPr>
          </a:p>
          <a:p>
            <a:pPr marL="342900" marR="0" lvl="0" indent="-342900" algn="l" defTabSz="914400" rtl="0" eaLnBrk="1" fontAlgn="auto" latinLnBrk="0" hangingPunct="1">
              <a:lnSpc>
                <a:spcPct val="90000"/>
              </a:lnSpc>
              <a:spcBef>
                <a:spcPts val="1000"/>
              </a:spcBef>
              <a:spcAft>
                <a:spcPts val="0"/>
              </a:spcAft>
              <a:buClr>
                <a:srgbClr val="2683C6"/>
              </a:buClr>
              <a:buSzTx/>
              <a:buFont typeface="Wingdings" panose="05000000000000000000" pitchFamily="2" charset="2"/>
              <a:buChar char="Ø"/>
              <a:tabLst/>
              <a:defRPr/>
            </a:pPr>
            <a:r>
              <a:rPr kumimoji="0" lang="en-GB" sz="2400" b="0" i="0" u="none" strike="noStrike" kern="1200" cap="none" spc="0" normalizeH="0" baseline="0" noProof="0" dirty="0">
                <a:ln>
                  <a:noFill/>
                </a:ln>
                <a:solidFill>
                  <a:prstClr val="black"/>
                </a:solidFill>
                <a:effectLst/>
                <a:uLnTx/>
                <a:uFillTx/>
                <a:latin typeface="Trebuchet MS" panose="020B0603020202020204"/>
                <a:ea typeface="+mn-ea"/>
                <a:cs typeface="Arial" panose="020B0604020202020204" pitchFamily="34" charset="0"/>
              </a:rPr>
              <a:t>There appears to have been a lack of robust multiagency working or acknowledgment that peer on peer abuse needs to be addressed through contextual safeguarding.</a:t>
            </a:r>
          </a:p>
          <a:p>
            <a:pPr marL="342900" marR="0" lvl="0" indent="-342900" algn="l" defTabSz="914400" rtl="0" eaLnBrk="1" fontAlgn="auto" latinLnBrk="0" hangingPunct="1">
              <a:lnSpc>
                <a:spcPct val="90000"/>
              </a:lnSpc>
              <a:spcBef>
                <a:spcPts val="1000"/>
              </a:spcBef>
              <a:spcAft>
                <a:spcPts val="0"/>
              </a:spcAft>
              <a:buClr>
                <a:srgbClr val="2683C6"/>
              </a:buClr>
              <a:buSzTx/>
              <a:buFont typeface="Wingdings" panose="05000000000000000000" pitchFamily="2" charset="2"/>
              <a:buChar char="Ø"/>
              <a:tabLst/>
              <a:defRPr/>
            </a:pPr>
            <a:r>
              <a:rPr kumimoji="0" lang="en-GB" sz="2400" b="0" i="0" u="none" strike="noStrike" kern="1200" cap="none" spc="0" normalizeH="0" baseline="0" noProof="0" dirty="0" smtClean="0">
                <a:ln>
                  <a:noFill/>
                </a:ln>
                <a:solidFill>
                  <a:prstClr val="black"/>
                </a:solidFill>
                <a:effectLst/>
                <a:uLnTx/>
                <a:uFillTx/>
                <a:latin typeface="Trebuchet MS" panose="020B0603020202020204"/>
                <a:ea typeface="+mn-ea"/>
                <a:cs typeface="Arial" panose="020B0604020202020204" pitchFamily="34" charset="0"/>
              </a:rPr>
              <a:t>A lack </a:t>
            </a:r>
            <a:r>
              <a:rPr kumimoji="0" lang="en-GB" sz="2400" b="0" i="0" u="none" strike="noStrike" kern="1200" cap="none" spc="0" normalizeH="0" baseline="0" noProof="0" dirty="0">
                <a:ln>
                  <a:noFill/>
                </a:ln>
                <a:solidFill>
                  <a:prstClr val="black"/>
                </a:solidFill>
                <a:effectLst/>
                <a:uLnTx/>
                <a:uFillTx/>
                <a:latin typeface="Trebuchet MS" panose="020B0603020202020204"/>
                <a:ea typeface="+mn-ea"/>
                <a:cs typeface="Arial" panose="020B0604020202020204" pitchFamily="34" charset="0"/>
              </a:rPr>
              <a:t>of consistent approach and standardised use of </a:t>
            </a:r>
            <a:r>
              <a:rPr kumimoji="0" lang="en-GB" sz="2400" b="0" i="0" u="none" strike="noStrike" kern="1200" cap="none" spc="0" normalizeH="0" baseline="0" noProof="0" dirty="0" smtClean="0">
                <a:ln>
                  <a:noFill/>
                </a:ln>
                <a:solidFill>
                  <a:prstClr val="black"/>
                </a:solidFill>
                <a:effectLst/>
                <a:uLnTx/>
                <a:uFillTx/>
                <a:latin typeface="Trebuchet MS" panose="020B0603020202020204"/>
                <a:ea typeface="+mn-ea"/>
                <a:cs typeface="Arial" panose="020B0604020202020204" pitchFamily="34" charset="0"/>
              </a:rPr>
              <a:t>process. </a:t>
            </a:r>
            <a:endParaRPr kumimoji="0" lang="en-GB" sz="2400" b="0" i="0" u="none" strike="noStrike" kern="1200" cap="none" spc="0" normalizeH="0" baseline="0" noProof="0" dirty="0">
              <a:ln>
                <a:noFill/>
              </a:ln>
              <a:solidFill>
                <a:prstClr val="black"/>
              </a:solidFill>
              <a:effectLst/>
              <a:uLnTx/>
              <a:uFillTx/>
              <a:latin typeface="Trebuchet MS" panose="020B0603020202020204"/>
              <a:ea typeface="+mn-ea"/>
              <a:cs typeface="Arial" panose="020B0604020202020204" pitchFamily="34" charset="0"/>
            </a:endParaRPr>
          </a:p>
        </p:txBody>
      </p:sp>
      <p:sp>
        <p:nvSpPr>
          <p:cNvPr id="9" name="Title 1"/>
          <p:cNvSpPr>
            <a:spLocks noGrp="1"/>
          </p:cNvSpPr>
          <p:nvPr>
            <p:ph type="title"/>
          </p:nvPr>
        </p:nvSpPr>
        <p:spPr/>
        <p:txBody>
          <a:bodyPr>
            <a:normAutofit/>
          </a:bodyPr>
          <a:lstStyle/>
          <a:p>
            <a:pPr algn="ctr"/>
            <a:r>
              <a:rPr lang="en-GB" b="1" dirty="0" smtClean="0"/>
              <a:t>Findings of HSCP multi-agency audit on Peer on Peer Abuse (Sept 2021)</a:t>
            </a:r>
            <a:endParaRPr lang="en-GB" sz="4000" b="1" dirty="0"/>
          </a:p>
        </p:txBody>
      </p:sp>
    </p:spTree>
    <p:extLst>
      <p:ext uri="{BB962C8B-B14F-4D97-AF65-F5344CB8AC3E}">
        <p14:creationId xmlns:p14="http://schemas.microsoft.com/office/powerpoint/2010/main" val="2131585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453859" y="2130410"/>
            <a:ext cx="8428884" cy="4293436"/>
          </a:xfrm>
        </p:spPr>
        <p:txBody>
          <a:bodyPr numCol="1">
            <a:noAutofit/>
          </a:bodyPr>
          <a:lstStyle/>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Definitions</a:t>
            </a:r>
          </a:p>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Signs and symptoms</a:t>
            </a:r>
          </a:p>
          <a:p>
            <a:pPr defTabSz="914400">
              <a:lnSpc>
                <a:spcPct val="90000"/>
              </a:lnSpc>
              <a:buClr>
                <a:schemeClr val="accent6"/>
              </a:buClr>
              <a:buSzTx/>
              <a:buFont typeface="Wingdings" panose="05000000000000000000" pitchFamily="2" charset="2"/>
              <a:buChar char="Ø"/>
            </a:pPr>
            <a:r>
              <a:rPr lang="en-GB" sz="2400" dirty="0">
                <a:solidFill>
                  <a:schemeClr val="tx1"/>
                </a:solidFill>
                <a:cs typeface="Arial" panose="020B0604020202020204" pitchFamily="34" charset="0"/>
              </a:rPr>
              <a:t>Understanding sexual behaviour in children &amp; age-appropriate sexual development in </a:t>
            </a:r>
            <a:r>
              <a:rPr lang="en-GB" sz="2400" dirty="0" smtClean="0">
                <a:solidFill>
                  <a:schemeClr val="tx1"/>
                </a:solidFill>
                <a:cs typeface="Arial" panose="020B0604020202020204" pitchFamily="34" charset="0"/>
              </a:rPr>
              <a:t>children</a:t>
            </a:r>
          </a:p>
          <a:p>
            <a:pPr defTabSz="914400">
              <a:lnSpc>
                <a:spcPct val="90000"/>
              </a:lnSpc>
              <a:buClr>
                <a:schemeClr val="accent6"/>
              </a:buClr>
              <a:buSzTx/>
              <a:buFont typeface="Wingdings" panose="05000000000000000000" pitchFamily="2" charset="2"/>
              <a:buChar char="Ø"/>
            </a:pPr>
            <a:r>
              <a:rPr lang="en-GB" sz="2400" dirty="0">
                <a:solidFill>
                  <a:schemeClr val="tx1"/>
                </a:solidFill>
                <a:cs typeface="Arial" panose="020B0604020202020204" pitchFamily="34" charset="0"/>
              </a:rPr>
              <a:t>What you should do – more specific procedures and guidance for all professionals</a:t>
            </a:r>
          </a:p>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Domestic Abuse in peer relationships</a:t>
            </a:r>
          </a:p>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Information about vulnerable groups</a:t>
            </a:r>
          </a:p>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Managing Peer on Peer abuse within an education setting</a:t>
            </a:r>
          </a:p>
          <a:p>
            <a:pPr defTabSz="914400">
              <a:lnSpc>
                <a:spcPct val="90000"/>
              </a:lnSpc>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Guidance on risk assessment, separating children, prevention, and more….!</a:t>
            </a:r>
          </a:p>
        </p:txBody>
      </p:sp>
      <p:sp>
        <p:nvSpPr>
          <p:cNvPr id="8" name="Title 1"/>
          <p:cNvSpPr>
            <a:spLocks noGrp="1"/>
          </p:cNvSpPr>
          <p:nvPr>
            <p:ph type="title"/>
          </p:nvPr>
        </p:nvSpPr>
        <p:spPr/>
        <p:txBody>
          <a:bodyPr>
            <a:normAutofit/>
          </a:bodyPr>
          <a:lstStyle/>
          <a:p>
            <a:pPr algn="ctr"/>
            <a:r>
              <a:rPr lang="en-GB" b="1" dirty="0" smtClean="0"/>
              <a:t>What else will you find in the Peer on Peer Abuse Multi-Agency guidance…</a:t>
            </a:r>
            <a:endParaRPr lang="en-GB" sz="4000" b="1" dirty="0"/>
          </a:p>
        </p:txBody>
      </p:sp>
    </p:spTree>
    <p:extLst>
      <p:ext uri="{BB962C8B-B14F-4D97-AF65-F5344CB8AC3E}">
        <p14:creationId xmlns:p14="http://schemas.microsoft.com/office/powerpoint/2010/main" val="36622440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9633098" y="6205884"/>
            <a:ext cx="2558901" cy="652115"/>
          </a:xfrm>
          <a:prstGeom prst="rect">
            <a:avLst/>
          </a:prstGeom>
        </p:spPr>
      </p:pic>
      <p:sp>
        <p:nvSpPr>
          <p:cNvPr id="3" name="Content Placeholder 2"/>
          <p:cNvSpPr>
            <a:spLocks noGrp="1"/>
          </p:cNvSpPr>
          <p:nvPr>
            <p:ph idx="1"/>
          </p:nvPr>
        </p:nvSpPr>
        <p:spPr>
          <a:xfrm>
            <a:off x="388339" y="1167850"/>
            <a:ext cx="10875405" cy="1442004"/>
          </a:xfrm>
        </p:spPr>
        <p:txBody>
          <a:bodyPr>
            <a:normAutofit fontScale="92500"/>
          </a:bodyPr>
          <a:lstStyle/>
          <a:p>
            <a:pPr marL="0" lvl="0" indent="0" defTabSz="914400">
              <a:lnSpc>
                <a:spcPct val="90000"/>
              </a:lnSpc>
              <a:buClr>
                <a:schemeClr val="accent6"/>
              </a:buClr>
              <a:buSzTx/>
              <a:buNone/>
            </a:pPr>
            <a:r>
              <a:rPr lang="en-GB" sz="2800" dirty="0" smtClean="0">
                <a:solidFill>
                  <a:schemeClr val="tx1"/>
                </a:solidFill>
                <a:cs typeface="Arial" panose="020B0604020202020204" pitchFamily="34" charset="0"/>
              </a:rPr>
              <a:t>Access the guidance on the West Midlands Child Protection Procedures: </a:t>
            </a:r>
            <a:r>
              <a:rPr lang="en-GB" sz="2400" dirty="0">
                <a:hlinkClick r:id="rId4"/>
              </a:rPr>
              <a:t>Welcome | West Midlands Safeguarding Children Group (procedures.org.uk</a:t>
            </a:r>
            <a:r>
              <a:rPr lang="en-GB" sz="2400" dirty="0" smtClean="0">
                <a:hlinkClick r:id="rId4"/>
              </a:rPr>
              <a:t>)</a:t>
            </a:r>
            <a:r>
              <a:rPr lang="en-GB" sz="2400" dirty="0" smtClean="0"/>
              <a:t> </a:t>
            </a:r>
          </a:p>
          <a:p>
            <a:pPr marL="0" lvl="0" indent="0" defTabSz="914400">
              <a:lnSpc>
                <a:spcPct val="90000"/>
              </a:lnSpc>
              <a:buClr>
                <a:schemeClr val="accent6"/>
              </a:buClr>
              <a:buSzTx/>
              <a:buNone/>
            </a:pPr>
            <a:r>
              <a:rPr lang="en-GB" sz="2400" dirty="0" smtClean="0">
                <a:solidFill>
                  <a:schemeClr val="tx1"/>
                </a:solidFill>
              </a:rPr>
              <a:t>Select Herefordshire and scroll to section 3.13</a:t>
            </a:r>
            <a:endParaRPr lang="en-US" sz="2400" dirty="0" smtClean="0">
              <a:solidFill>
                <a:schemeClr val="tx1"/>
              </a:solidFill>
              <a:cs typeface="Arial" panose="020B0604020202020204" pitchFamily="34" charset="0"/>
            </a:endParaRPr>
          </a:p>
        </p:txBody>
      </p:sp>
      <p:pic>
        <p:nvPicPr>
          <p:cNvPr id="2" name="Picture 1" descr="Screen Clippi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8340" y="298394"/>
            <a:ext cx="4435224" cy="823031"/>
          </a:xfrm>
          <a:prstGeom prst="rect">
            <a:avLst/>
          </a:prstGeom>
        </p:spPr>
      </p:pic>
      <p:pic>
        <p:nvPicPr>
          <p:cNvPr id="4" name="Picture 3" descr="Screen Clippi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88339" y="2519268"/>
            <a:ext cx="5569223" cy="4338731"/>
          </a:xfrm>
          <a:prstGeom prst="rect">
            <a:avLst/>
          </a:prstGeom>
        </p:spPr>
      </p:pic>
      <p:pic>
        <p:nvPicPr>
          <p:cNvPr id="6" name="Picture 5" descr="Screen Clippi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161219" y="2519268"/>
            <a:ext cx="5957632" cy="3686616"/>
          </a:xfrm>
          <a:prstGeom prst="rect">
            <a:avLst/>
          </a:prstGeom>
        </p:spPr>
      </p:pic>
    </p:spTree>
    <p:extLst>
      <p:ext uri="{BB962C8B-B14F-4D97-AF65-F5344CB8AC3E}">
        <p14:creationId xmlns:p14="http://schemas.microsoft.com/office/powerpoint/2010/main" val="12986684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098596"/>
            <a:ext cx="8596668" cy="4565675"/>
          </a:xfrm>
        </p:spPr>
        <p:txBody>
          <a:bodyPr>
            <a:normAutofit/>
          </a:bodyPr>
          <a:lstStyle/>
          <a:p>
            <a:pPr marL="0" lvl="0" indent="0" defTabSz="914400">
              <a:spcBef>
                <a:spcPts val="1200"/>
              </a:spcBef>
              <a:buClr>
                <a:schemeClr val="accent6"/>
              </a:buClr>
              <a:buSzTx/>
              <a:buNone/>
            </a:pPr>
            <a:r>
              <a:rPr lang="en-GB" sz="2400" dirty="0" smtClean="0">
                <a:solidFill>
                  <a:schemeClr val="tx1"/>
                </a:solidFill>
                <a:cs typeface="Arial" panose="020B0604020202020204" pitchFamily="34" charset="0"/>
              </a:rPr>
              <a:t>1. </a:t>
            </a:r>
            <a:r>
              <a:rPr lang="en-GB" sz="2400" dirty="0" smtClean="0">
                <a:solidFill>
                  <a:schemeClr val="tx1"/>
                </a:solidFill>
                <a:cs typeface="Arial" panose="020B0604020202020204" pitchFamily="34" charset="0"/>
                <a:hlinkClick r:id="rId4"/>
              </a:rPr>
              <a:t>Peer on Peer Abuse Multi-Agency Guidance – Herefordshire</a:t>
            </a:r>
            <a:r>
              <a:rPr lang="en-GB" sz="2400" dirty="0" smtClean="0">
                <a:solidFill>
                  <a:schemeClr val="tx1"/>
                </a:solidFill>
                <a:cs typeface="Arial" panose="020B0604020202020204" pitchFamily="34" charset="0"/>
              </a:rPr>
              <a:t> </a:t>
            </a:r>
          </a:p>
          <a:p>
            <a:pPr marL="0" lvl="0" indent="0" defTabSz="914400">
              <a:spcBef>
                <a:spcPts val="1200"/>
              </a:spcBef>
              <a:buClr>
                <a:schemeClr val="accent6"/>
              </a:buClr>
              <a:buSzTx/>
              <a:buNone/>
            </a:pPr>
            <a:r>
              <a:rPr lang="en-GB" sz="2400" dirty="0" smtClean="0">
                <a:solidFill>
                  <a:schemeClr val="tx1"/>
                </a:solidFill>
                <a:cs typeface="Arial" panose="020B0604020202020204" pitchFamily="34" charset="0"/>
              </a:rPr>
              <a:t>2. Ofsted June 2021 </a:t>
            </a:r>
            <a:r>
              <a:rPr lang="en-GB" sz="2400" dirty="0" smtClean="0">
                <a:solidFill>
                  <a:schemeClr val="tx1"/>
                </a:solidFill>
                <a:cs typeface="Arial" panose="020B0604020202020204" pitchFamily="34" charset="0"/>
                <a:hlinkClick r:id="rId5"/>
              </a:rPr>
              <a:t>Review of sexual abuse in schools and colleges</a:t>
            </a:r>
            <a:endParaRPr lang="en-GB" sz="2400" dirty="0" smtClean="0">
              <a:solidFill>
                <a:schemeClr val="tx1"/>
              </a:solidFill>
              <a:cs typeface="Arial" panose="020B0604020202020204" pitchFamily="34" charset="0"/>
            </a:endParaRPr>
          </a:p>
          <a:p>
            <a:pPr marL="0" lvl="0" indent="0" defTabSz="914400">
              <a:spcBef>
                <a:spcPts val="1200"/>
              </a:spcBef>
              <a:buClr>
                <a:schemeClr val="accent6"/>
              </a:buClr>
              <a:buSzTx/>
              <a:buNone/>
            </a:pPr>
            <a:r>
              <a:rPr lang="en-GB" sz="2400" dirty="0" smtClean="0">
                <a:solidFill>
                  <a:schemeClr val="tx1"/>
                </a:solidFill>
                <a:cs typeface="Arial" panose="020B0604020202020204" pitchFamily="34" charset="0"/>
              </a:rPr>
              <a:t>3. Centre of Expertise on CSA 2018 Di </a:t>
            </a:r>
            <a:r>
              <a:rPr lang="en-GB" sz="2400" dirty="0" err="1" smtClean="0">
                <a:solidFill>
                  <a:schemeClr val="tx1"/>
                </a:solidFill>
                <a:cs typeface="Arial" panose="020B0604020202020204" pitchFamily="34" charset="0"/>
              </a:rPr>
              <a:t>McNeish</a:t>
            </a:r>
            <a:r>
              <a:rPr lang="en-GB" sz="2400" dirty="0" smtClean="0">
                <a:solidFill>
                  <a:schemeClr val="tx1"/>
                </a:solidFill>
                <a:cs typeface="Arial" panose="020B0604020202020204" pitchFamily="34" charset="0"/>
              </a:rPr>
              <a:t> and Sara Scott </a:t>
            </a:r>
            <a:r>
              <a:rPr lang="en-GB" sz="2400" dirty="0" smtClean="0">
                <a:solidFill>
                  <a:schemeClr val="tx1"/>
                </a:solidFill>
                <a:cs typeface="Arial" panose="020B0604020202020204" pitchFamily="34" charset="0"/>
                <a:hlinkClick r:id="rId6"/>
              </a:rPr>
              <a:t>Key messages from research on children and young people who display harmful sexual behaviour</a:t>
            </a:r>
            <a:endParaRPr lang="en-GB" sz="2400" dirty="0" smtClean="0">
              <a:solidFill>
                <a:schemeClr val="tx1"/>
              </a:solidFill>
              <a:cs typeface="Arial" panose="020B0604020202020204" pitchFamily="34" charset="0"/>
            </a:endParaRPr>
          </a:p>
          <a:p>
            <a:pPr marL="0" indent="0" defTabSz="914400">
              <a:spcBef>
                <a:spcPts val="1200"/>
              </a:spcBef>
              <a:buClr>
                <a:schemeClr val="accent6"/>
              </a:buClr>
              <a:buSzTx/>
              <a:buNone/>
            </a:pPr>
            <a:r>
              <a:rPr lang="en-GB" sz="2400" dirty="0" smtClean="0">
                <a:solidFill>
                  <a:schemeClr val="tx1"/>
                </a:solidFill>
                <a:cs typeface="Arial" panose="020B0604020202020204" pitchFamily="34" charset="0"/>
              </a:rPr>
              <a:t>4. </a:t>
            </a:r>
            <a:r>
              <a:rPr lang="en-GB" sz="2400" dirty="0" smtClean="0">
                <a:solidFill>
                  <a:schemeClr val="tx1"/>
                </a:solidFill>
                <a:cs typeface="Arial" panose="020B0604020202020204" pitchFamily="34" charset="0"/>
                <a:hlinkClick r:id="rId7"/>
              </a:rPr>
              <a:t>NSPCC Research and Resources Protecting Children from Peer on Peer Sexual Abuse</a:t>
            </a:r>
            <a:endParaRPr lang="en-GB" sz="2400" dirty="0" smtClean="0">
              <a:solidFill>
                <a:schemeClr val="tx1"/>
              </a:solidFill>
              <a:cs typeface="Arial" panose="020B0604020202020204" pitchFamily="34" charset="0"/>
            </a:endParaRPr>
          </a:p>
          <a:p>
            <a:pPr marL="0" lvl="0" indent="0" defTabSz="914400">
              <a:spcBef>
                <a:spcPts val="1200"/>
              </a:spcBef>
              <a:buClr>
                <a:schemeClr val="accent6"/>
              </a:buClr>
              <a:buSzTx/>
              <a:buNone/>
            </a:pPr>
            <a:r>
              <a:rPr lang="en-GB" sz="2400" dirty="0" smtClean="0">
                <a:solidFill>
                  <a:schemeClr val="tx1"/>
                </a:solidFill>
                <a:cs typeface="Arial" panose="020B0604020202020204" pitchFamily="34" charset="0"/>
              </a:rPr>
              <a:t>5. </a:t>
            </a:r>
            <a:r>
              <a:rPr lang="en-GB" sz="2400" dirty="0" smtClean="0">
                <a:solidFill>
                  <a:schemeClr val="tx1"/>
                </a:solidFill>
                <a:cs typeface="Arial" panose="020B0604020202020204" pitchFamily="34" charset="0"/>
                <a:hlinkClick r:id="rId8"/>
              </a:rPr>
              <a:t>Farrer &amp; Co - Peer on Peer Abuse Toolkit</a:t>
            </a:r>
            <a:endParaRPr lang="en-US" sz="2400" dirty="0">
              <a:solidFill>
                <a:schemeClr val="tx1"/>
              </a:solidFill>
              <a:cs typeface="Arial" panose="020B0604020202020204" pitchFamily="34" charset="0"/>
              <a:hlinkClick r:id="rId7"/>
            </a:endParaRPr>
          </a:p>
        </p:txBody>
      </p:sp>
      <p:sp>
        <p:nvSpPr>
          <p:cNvPr id="6" name="Title 1"/>
          <p:cNvSpPr>
            <a:spLocks noGrp="1"/>
          </p:cNvSpPr>
          <p:nvPr>
            <p:ph type="title"/>
          </p:nvPr>
        </p:nvSpPr>
        <p:spPr>
          <a:xfrm>
            <a:off x="677334" y="609600"/>
            <a:ext cx="8596668" cy="1320800"/>
          </a:xfrm>
        </p:spPr>
        <p:txBody>
          <a:bodyPr/>
          <a:lstStyle/>
          <a:p>
            <a:pPr algn="ctr"/>
            <a:r>
              <a:rPr lang="en-GB" b="1" dirty="0" smtClean="0"/>
              <a:t/>
            </a:r>
            <a:br>
              <a:rPr lang="en-GB" b="1" dirty="0" smtClean="0"/>
            </a:br>
            <a:r>
              <a:rPr lang="en-GB" b="1" dirty="0" smtClean="0"/>
              <a:t>Further reading &amp; resources</a:t>
            </a:r>
            <a:endParaRPr lang="en-GB" sz="4000" b="1" dirty="0"/>
          </a:p>
        </p:txBody>
      </p:sp>
    </p:spTree>
    <p:extLst>
      <p:ext uri="{BB962C8B-B14F-4D97-AF65-F5344CB8AC3E}">
        <p14:creationId xmlns:p14="http://schemas.microsoft.com/office/powerpoint/2010/main" val="33456166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09991" y="1654629"/>
            <a:ext cx="8939632" cy="1320800"/>
          </a:xfrm>
        </p:spPr>
        <p:txBody>
          <a:bodyPr>
            <a:normAutofit fontScale="90000"/>
          </a:bodyPr>
          <a:lstStyle/>
          <a:p>
            <a:pPr algn="ctr"/>
            <a:r>
              <a:rPr lang="en-GB" b="1" dirty="0" smtClean="0"/>
              <a:t/>
            </a:r>
            <a:br>
              <a:rPr lang="en-GB" b="1" dirty="0" smtClean="0"/>
            </a:br>
            <a:r>
              <a:rPr lang="en-GB" sz="4000" b="1" dirty="0" smtClean="0"/>
              <a:t>Thank you</a:t>
            </a:r>
            <a:br>
              <a:rPr lang="en-GB" sz="4000" b="1" dirty="0" smtClean="0"/>
            </a:br>
            <a:r>
              <a:rPr lang="en-GB" sz="4000" b="1" dirty="0" smtClean="0"/>
              <a:t/>
            </a:r>
            <a:br>
              <a:rPr lang="en-GB" sz="4000" b="1" dirty="0" smtClean="0"/>
            </a:br>
            <a:r>
              <a:rPr lang="en-GB" sz="4000" b="1" dirty="0" smtClean="0"/>
              <a:t>Questions or feedback?</a:t>
            </a:r>
            <a:endParaRPr lang="en-GB" dirty="0"/>
          </a:p>
        </p:txBody>
      </p:sp>
      <p:pic>
        <p:nvPicPr>
          <p:cNvPr id="6" name="Picture 5"/>
          <p:cNvPicPr>
            <a:picLocks noChangeAspect="1"/>
          </p:cNvPicPr>
          <p:nvPr/>
        </p:nvPicPr>
        <p:blipFill>
          <a:blip r:embed="rId3"/>
          <a:stretch>
            <a:fillRect/>
          </a:stretch>
        </p:blipFill>
        <p:spPr>
          <a:xfrm>
            <a:off x="8784770" y="5989694"/>
            <a:ext cx="3407229" cy="868305"/>
          </a:xfrm>
          <a:prstGeom prst="rect">
            <a:avLst/>
          </a:prstGeom>
        </p:spPr>
      </p:pic>
    </p:spTree>
    <p:extLst>
      <p:ext uri="{BB962C8B-B14F-4D97-AF65-F5344CB8AC3E}">
        <p14:creationId xmlns:p14="http://schemas.microsoft.com/office/powerpoint/2010/main" val="1210526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286000"/>
            <a:ext cx="8596668" cy="4299995"/>
          </a:xfrm>
        </p:spPr>
        <p:txBody>
          <a:bodyPr>
            <a:normAutofit/>
          </a:bodyPr>
          <a:lstStyle/>
          <a:p>
            <a:pPr lvl="0" defTabSz="914400">
              <a:lnSpc>
                <a:spcPct val="114000"/>
              </a:lnSpc>
              <a:spcBef>
                <a:spcPts val="1200"/>
              </a:spcBef>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On 21 February, 2022, the HSCP published CSPR Peer on Peer Abuse</a:t>
            </a:r>
          </a:p>
          <a:p>
            <a:pPr lvl="0" defTabSz="914400">
              <a:lnSpc>
                <a:spcPct val="114000"/>
              </a:lnSpc>
              <a:spcBef>
                <a:spcPts val="1200"/>
              </a:spcBef>
              <a:buClr>
                <a:schemeClr val="accent6"/>
              </a:buClr>
              <a:buSzTx/>
              <a:buFont typeface="Wingdings" panose="05000000000000000000" pitchFamily="2" charset="2"/>
              <a:buChar char="Ø"/>
            </a:pPr>
            <a:r>
              <a:rPr lang="en-GB" sz="2400" dirty="0" smtClean="0">
                <a:solidFill>
                  <a:schemeClr val="tx1"/>
                </a:solidFill>
              </a:rPr>
              <a:t>The CSPR </a:t>
            </a:r>
            <a:r>
              <a:rPr lang="en-GB" sz="2400" dirty="0">
                <a:solidFill>
                  <a:schemeClr val="tx1"/>
                </a:solidFill>
              </a:rPr>
              <a:t>that was undertaken identified that the learning related to ‘Peer on Peer Abuse’ </a:t>
            </a:r>
            <a:endParaRPr lang="en-GB" sz="2400" dirty="0" smtClean="0">
              <a:solidFill>
                <a:schemeClr val="tx1"/>
              </a:solidFill>
              <a:cs typeface="Arial" panose="020B0604020202020204" pitchFamily="34" charset="0"/>
            </a:endParaRPr>
          </a:p>
          <a:p>
            <a:pPr lvl="0" defTabSz="914400">
              <a:lnSpc>
                <a:spcPct val="114000"/>
              </a:lnSpc>
              <a:spcBef>
                <a:spcPts val="1200"/>
              </a:spcBef>
              <a:buClr>
                <a:schemeClr val="accent6"/>
              </a:buClr>
              <a:buSzTx/>
              <a:buFont typeface="Wingdings" panose="05000000000000000000" pitchFamily="2" charset="2"/>
              <a:buChar char="Ø"/>
            </a:pPr>
            <a:r>
              <a:rPr lang="en-GB" sz="2400" dirty="0" smtClean="0">
                <a:solidFill>
                  <a:schemeClr val="tx1"/>
                </a:solidFill>
                <a:cs typeface="Arial" panose="020B0604020202020204" pitchFamily="34" charset="0"/>
              </a:rPr>
              <a:t>It was recognised that there was multi-agency learning in the ways agencies had worked together following the allegations</a:t>
            </a:r>
            <a:r>
              <a:rPr lang="en-GB" sz="2400" dirty="0">
                <a:solidFill>
                  <a:schemeClr val="tx1"/>
                </a:solidFill>
                <a:cs typeface="Arial" panose="020B0604020202020204" pitchFamily="34" charset="0"/>
              </a:rPr>
              <a:t>.</a:t>
            </a:r>
          </a:p>
          <a:p>
            <a:pPr marL="0" lvl="0" indent="0" algn="ctr" defTabSz="914400">
              <a:lnSpc>
                <a:spcPct val="150000"/>
              </a:lnSpc>
              <a:spcBef>
                <a:spcPts val="1200"/>
              </a:spcBef>
              <a:buClr>
                <a:schemeClr val="accent6"/>
              </a:buClr>
              <a:buSzTx/>
              <a:buNone/>
            </a:pPr>
            <a:endParaRPr lang="en-GB" sz="2400" dirty="0" smtClean="0">
              <a:solidFill>
                <a:schemeClr val="tx1"/>
              </a:solidFill>
              <a:cs typeface="Arial" panose="020B0604020202020204" pitchFamily="34" charset="0"/>
            </a:endParaRPr>
          </a:p>
          <a:p>
            <a:pPr marL="0" lvl="0" indent="0" algn="ctr" defTabSz="914400">
              <a:lnSpc>
                <a:spcPct val="150000"/>
              </a:lnSpc>
              <a:spcBef>
                <a:spcPts val="1200"/>
              </a:spcBef>
              <a:buClr>
                <a:schemeClr val="accent6"/>
              </a:buClr>
              <a:buSzTx/>
              <a:buNone/>
            </a:pPr>
            <a:endParaRPr lang="en-GB" sz="2400" dirty="0" smtClean="0">
              <a:solidFill>
                <a:schemeClr val="tx1"/>
              </a:solidFill>
              <a:cs typeface="Arial" panose="020B0604020202020204" pitchFamily="34" charset="0"/>
            </a:endParaRPr>
          </a:p>
          <a:p>
            <a:pPr lvl="0" defTabSz="914400">
              <a:lnSpc>
                <a:spcPct val="150000"/>
              </a:lnSpc>
              <a:spcBef>
                <a:spcPts val="1200"/>
              </a:spcBef>
              <a:buClr>
                <a:schemeClr val="accent6"/>
              </a:buClr>
              <a:buSzTx/>
              <a:buFont typeface="Wingdings" panose="05000000000000000000" pitchFamily="2" charset="2"/>
              <a:buChar char="Ø"/>
            </a:pPr>
            <a:endParaRPr lang="en-US" sz="2400" dirty="0" smtClean="0">
              <a:solidFill>
                <a:schemeClr val="tx1"/>
              </a:solidFill>
              <a:cs typeface="Arial" panose="020B0604020202020204" pitchFamily="34" charset="0"/>
            </a:endParaRPr>
          </a:p>
        </p:txBody>
      </p:sp>
      <p:sp>
        <p:nvSpPr>
          <p:cNvPr id="6" name="Title 1"/>
          <p:cNvSpPr>
            <a:spLocks noGrp="1"/>
          </p:cNvSpPr>
          <p:nvPr>
            <p:ph type="title"/>
          </p:nvPr>
        </p:nvSpPr>
        <p:spPr>
          <a:xfrm>
            <a:off x="677334" y="609600"/>
            <a:ext cx="8596668" cy="744638"/>
          </a:xfrm>
        </p:spPr>
        <p:txBody>
          <a:bodyPr>
            <a:normAutofit fontScale="90000"/>
          </a:bodyPr>
          <a:lstStyle/>
          <a:p>
            <a:pPr algn="ctr"/>
            <a:r>
              <a:rPr lang="en-GB" b="1" dirty="0" smtClean="0"/>
              <a:t>Recent Child Safeguarding Practice Review: Peer on Peer Abuse</a:t>
            </a:r>
            <a:endParaRPr lang="en-GB" sz="4000" b="1" dirty="0"/>
          </a:p>
        </p:txBody>
      </p:sp>
    </p:spTree>
    <p:extLst>
      <p:ext uri="{BB962C8B-B14F-4D97-AF65-F5344CB8AC3E}">
        <p14:creationId xmlns:p14="http://schemas.microsoft.com/office/powerpoint/2010/main" val="32650553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227634" y="2538625"/>
            <a:ext cx="8065762" cy="3924520"/>
          </a:xfrm>
        </p:spPr>
        <p:txBody>
          <a:bodyPr>
            <a:normAutofit/>
          </a:bodyPr>
          <a:lstStyle/>
          <a:p>
            <a:pPr lvl="0" defTabSz="914400">
              <a:lnSpc>
                <a:spcPct val="114000"/>
              </a:lnSpc>
              <a:spcBef>
                <a:spcPts val="1200"/>
              </a:spcBef>
              <a:buClr>
                <a:schemeClr val="accent6"/>
              </a:buClr>
              <a:buSzTx/>
              <a:buFont typeface="Wingdings" panose="05000000000000000000" pitchFamily="2" charset="2"/>
              <a:buChar char="Ø"/>
            </a:pPr>
            <a:r>
              <a:rPr lang="en-US" sz="2400" dirty="0" smtClean="0">
                <a:solidFill>
                  <a:schemeClr val="tx1"/>
                </a:solidFill>
                <a:cs typeface="Arial" panose="020B0604020202020204" pitchFamily="34" charset="0"/>
              </a:rPr>
              <a:t>Created by the Herefordshire Safeguarding Children Partnership</a:t>
            </a:r>
          </a:p>
          <a:p>
            <a:pPr lvl="0" defTabSz="914400">
              <a:lnSpc>
                <a:spcPct val="114000"/>
              </a:lnSpc>
              <a:spcBef>
                <a:spcPts val="1200"/>
              </a:spcBef>
              <a:buClr>
                <a:schemeClr val="accent6"/>
              </a:buClr>
              <a:buSzTx/>
              <a:buFont typeface="Wingdings" panose="05000000000000000000" pitchFamily="2" charset="2"/>
              <a:buChar char="Ø"/>
            </a:pPr>
            <a:r>
              <a:rPr lang="en-US" sz="2400" dirty="0" smtClean="0">
                <a:solidFill>
                  <a:schemeClr val="tx1"/>
                </a:solidFill>
                <a:cs typeface="Arial" panose="020B0604020202020204" pitchFamily="34" charset="0"/>
              </a:rPr>
              <a:t>Produced in line with statutory guidance from the </a:t>
            </a:r>
            <a:r>
              <a:rPr lang="en-US" sz="2400" dirty="0" err="1" smtClean="0">
                <a:solidFill>
                  <a:schemeClr val="tx1"/>
                </a:solidFill>
                <a:cs typeface="Arial" panose="020B0604020202020204" pitchFamily="34" charset="0"/>
              </a:rPr>
              <a:t>DfE</a:t>
            </a:r>
            <a:r>
              <a:rPr lang="en-US" sz="2400" dirty="0" smtClean="0">
                <a:solidFill>
                  <a:schemeClr val="tx1"/>
                </a:solidFill>
                <a:cs typeface="Arial" panose="020B0604020202020204" pitchFamily="34" charset="0"/>
              </a:rPr>
              <a:t> – Keeping Children Safe in Education Act 2021, the Children Act 1989 (section 11), and Working Together to Safeguard Children 2018</a:t>
            </a:r>
          </a:p>
        </p:txBody>
      </p:sp>
      <p:sp>
        <p:nvSpPr>
          <p:cNvPr id="6" name="Title 1"/>
          <p:cNvSpPr>
            <a:spLocks noGrp="1"/>
          </p:cNvSpPr>
          <p:nvPr>
            <p:ph type="title"/>
          </p:nvPr>
        </p:nvSpPr>
        <p:spPr>
          <a:xfrm>
            <a:off x="677334" y="308517"/>
            <a:ext cx="8596668" cy="1320800"/>
          </a:xfrm>
        </p:spPr>
        <p:txBody>
          <a:bodyPr>
            <a:normAutofit fontScale="90000"/>
          </a:bodyPr>
          <a:lstStyle/>
          <a:p>
            <a:r>
              <a:rPr lang="en-GB" b="1" dirty="0" smtClean="0"/>
              <a:t>Herefordshire Safeguarding Children Partnership Peer on Peer Abuse Multi-agency Guidance</a:t>
            </a:r>
            <a:endParaRPr lang="en-GB" sz="4000" b="1" dirty="0"/>
          </a:p>
        </p:txBody>
      </p:sp>
      <p:pic>
        <p:nvPicPr>
          <p:cNvPr id="7" name="Picture 6" descr="Screen Clippi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505677" y="1284772"/>
            <a:ext cx="3383573" cy="4519052"/>
          </a:xfrm>
          <a:prstGeom prst="rect">
            <a:avLst/>
          </a:prstGeom>
        </p:spPr>
      </p:pic>
    </p:spTree>
    <p:extLst>
      <p:ext uri="{BB962C8B-B14F-4D97-AF65-F5344CB8AC3E}">
        <p14:creationId xmlns:p14="http://schemas.microsoft.com/office/powerpoint/2010/main" val="4977435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375210"/>
            <a:ext cx="8596668" cy="4289061"/>
          </a:xfrm>
        </p:spPr>
        <p:txBody>
          <a:bodyPr>
            <a:normAutofit/>
          </a:bodyPr>
          <a:lstStyle/>
          <a:p>
            <a:pPr>
              <a:buFont typeface="Wingdings" panose="05000000000000000000" pitchFamily="2" charset="2"/>
              <a:buChar char="Ø"/>
            </a:pPr>
            <a:r>
              <a:rPr lang="en-GB" sz="2800" dirty="0" smtClean="0">
                <a:solidFill>
                  <a:schemeClr val="tx1"/>
                </a:solidFill>
                <a:ea typeface="Times New Roman" panose="02020603050405020304" pitchFamily="18" charset="0"/>
              </a:rPr>
              <a:t>Response to learning that identified ‘peer on peer abuse’</a:t>
            </a:r>
          </a:p>
          <a:p>
            <a:pPr>
              <a:buFont typeface="Wingdings" panose="05000000000000000000" pitchFamily="2" charset="2"/>
              <a:buChar char="Ø"/>
            </a:pPr>
            <a:r>
              <a:rPr lang="en-GB" sz="2800" dirty="0" smtClean="0">
                <a:solidFill>
                  <a:schemeClr val="tx1"/>
                </a:solidFill>
                <a:ea typeface="Times New Roman" panose="02020603050405020304" pitchFamily="18" charset="0"/>
              </a:rPr>
              <a:t>Establish a consistent and informed approach</a:t>
            </a:r>
          </a:p>
          <a:p>
            <a:pPr>
              <a:buFont typeface="Wingdings" panose="05000000000000000000" pitchFamily="2" charset="2"/>
              <a:buChar char="Ø"/>
            </a:pPr>
            <a:r>
              <a:rPr lang="en-GB" sz="2800" dirty="0" smtClean="0">
                <a:solidFill>
                  <a:schemeClr val="tx1"/>
                </a:solidFill>
                <a:ea typeface="Times New Roman" panose="02020603050405020304" pitchFamily="18" charset="0"/>
              </a:rPr>
              <a:t>Support all front-line practitioners to recognise and respond</a:t>
            </a:r>
            <a:endParaRPr lang="en-GB" sz="2800" dirty="0">
              <a:solidFill>
                <a:schemeClr val="tx1"/>
              </a:solidFill>
              <a:ea typeface="Times New Roman" panose="02020603050405020304" pitchFamily="18" charset="0"/>
            </a:endParaRPr>
          </a:p>
          <a:p>
            <a:pPr>
              <a:buFont typeface="Wingdings" panose="05000000000000000000" pitchFamily="2" charset="2"/>
              <a:buChar char="Ø"/>
            </a:pPr>
            <a:r>
              <a:rPr lang="en-GB" sz="2800" dirty="0" smtClean="0">
                <a:solidFill>
                  <a:schemeClr val="tx1"/>
                </a:solidFill>
                <a:ea typeface="Times New Roman" panose="02020603050405020304" pitchFamily="18" charset="0"/>
              </a:rPr>
              <a:t>Encourage a contextual, multi-agency approach to identify, prevent and respond to peer-on-peer abuse</a:t>
            </a:r>
            <a:endParaRPr lang="en-GB" sz="2400" dirty="0">
              <a:solidFill>
                <a:schemeClr val="tx1"/>
              </a:solidFill>
              <a:ea typeface="Times New Roman" panose="02020603050405020304" pitchFamily="18" charset="0"/>
            </a:endParaRPr>
          </a:p>
          <a:p>
            <a:pPr lvl="0" defTabSz="914400">
              <a:lnSpc>
                <a:spcPct val="90000"/>
              </a:lnSpc>
              <a:buClr>
                <a:schemeClr val="accent6"/>
              </a:buClr>
              <a:buSzTx/>
              <a:buFont typeface="Wingdings" panose="05000000000000000000" pitchFamily="2" charset="2"/>
              <a:buChar char="Ø"/>
            </a:pPr>
            <a:endParaRPr lang="en-US" sz="2800" dirty="0" smtClean="0">
              <a:solidFill>
                <a:schemeClr val="tx1"/>
              </a:solidFill>
              <a:cs typeface="Arial" panose="020B0604020202020204" pitchFamily="34" charset="0"/>
            </a:endParaRPr>
          </a:p>
        </p:txBody>
      </p:sp>
      <p:sp>
        <p:nvSpPr>
          <p:cNvPr id="6" name="Title 1"/>
          <p:cNvSpPr>
            <a:spLocks noGrp="1"/>
          </p:cNvSpPr>
          <p:nvPr>
            <p:ph type="title"/>
          </p:nvPr>
        </p:nvSpPr>
        <p:spPr>
          <a:xfrm>
            <a:off x="677334" y="609600"/>
            <a:ext cx="8596668" cy="1320800"/>
          </a:xfrm>
        </p:spPr>
        <p:txBody>
          <a:bodyPr>
            <a:normAutofit fontScale="90000"/>
          </a:bodyPr>
          <a:lstStyle/>
          <a:p>
            <a:pPr algn="ctr"/>
            <a:r>
              <a:rPr lang="en-GB" b="1" dirty="0" smtClean="0"/>
              <a:t/>
            </a:r>
            <a:br>
              <a:rPr lang="en-GB" b="1" dirty="0" smtClean="0"/>
            </a:br>
            <a:r>
              <a:rPr lang="en-GB" sz="4000" b="1" dirty="0" smtClean="0"/>
              <a:t>Why a multi-agency guidance for Herefordshire?</a:t>
            </a:r>
            <a:endParaRPr lang="en-GB" sz="4400" b="1" dirty="0"/>
          </a:p>
        </p:txBody>
      </p:sp>
    </p:spTree>
    <p:extLst>
      <p:ext uri="{BB962C8B-B14F-4D97-AF65-F5344CB8AC3E}">
        <p14:creationId xmlns:p14="http://schemas.microsoft.com/office/powerpoint/2010/main" val="25620660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1536391"/>
            <a:ext cx="8596668" cy="5321607"/>
          </a:xfrm>
        </p:spPr>
        <p:txBody>
          <a:bodyPr>
            <a:normAutofit fontScale="70000" lnSpcReduction="20000"/>
          </a:bodyPr>
          <a:lstStyle/>
          <a:p>
            <a:pPr lvl="0" defTabSz="914400">
              <a:lnSpc>
                <a:spcPct val="134000"/>
              </a:lnSpc>
              <a:spcBef>
                <a:spcPts val="1200"/>
              </a:spcBef>
              <a:buClr>
                <a:schemeClr val="accent6"/>
              </a:buClr>
              <a:buSzTx/>
              <a:buFont typeface="Wingdings" panose="05000000000000000000" pitchFamily="2" charset="2"/>
              <a:buChar char="Ø"/>
            </a:pPr>
            <a:r>
              <a:rPr lang="en-GB" sz="2600" dirty="0" smtClean="0">
                <a:solidFill>
                  <a:schemeClr val="tx1"/>
                </a:solidFill>
                <a:latin typeface="Trebuchet MS" panose="020B0603020202020204" pitchFamily="34" charset="0"/>
              </a:rPr>
              <a:t>Research </a:t>
            </a:r>
            <a:r>
              <a:rPr lang="en-GB" sz="2600" dirty="0">
                <a:solidFill>
                  <a:schemeClr val="tx1"/>
                </a:solidFill>
                <a:latin typeface="Trebuchet MS" panose="020B0603020202020204" pitchFamily="34" charset="0"/>
              </a:rPr>
              <a:t>tells </a:t>
            </a:r>
            <a:r>
              <a:rPr lang="en-GB" sz="2600" dirty="0" smtClean="0">
                <a:solidFill>
                  <a:schemeClr val="tx1"/>
                </a:solidFill>
                <a:latin typeface="Trebuchet MS" panose="020B0603020202020204" pitchFamily="34" charset="0"/>
              </a:rPr>
              <a:t>us:</a:t>
            </a:r>
          </a:p>
          <a:p>
            <a:pPr lvl="1" defTabSz="914400">
              <a:lnSpc>
                <a:spcPct val="134000"/>
              </a:lnSpc>
              <a:spcBef>
                <a:spcPts val="1200"/>
              </a:spcBef>
              <a:buClr>
                <a:schemeClr val="accent6"/>
              </a:buClr>
              <a:buSzTx/>
              <a:buFont typeface="Wingdings" panose="05000000000000000000" pitchFamily="2" charset="2"/>
              <a:buChar char="Ø"/>
            </a:pPr>
            <a:r>
              <a:rPr lang="en-GB" sz="2600" dirty="0" smtClean="0">
                <a:solidFill>
                  <a:schemeClr val="tx1"/>
                </a:solidFill>
                <a:latin typeface="Trebuchet MS" panose="020B0603020202020204" pitchFamily="34" charset="0"/>
              </a:rPr>
              <a:t>a </a:t>
            </a:r>
            <a:r>
              <a:rPr lang="en-GB" sz="2600" dirty="0">
                <a:solidFill>
                  <a:schemeClr val="tx1"/>
                </a:solidFill>
                <a:latin typeface="Trebuchet MS" panose="020B0603020202020204" pitchFamily="34" charset="0"/>
              </a:rPr>
              <a:t>significant minority of young people in the UK will be abused by another young person before they turn </a:t>
            </a:r>
            <a:r>
              <a:rPr lang="en-GB" sz="2600" dirty="0" smtClean="0">
                <a:solidFill>
                  <a:schemeClr val="tx1"/>
                </a:solidFill>
                <a:latin typeface="Trebuchet MS" panose="020B0603020202020204" pitchFamily="34" charset="0"/>
              </a:rPr>
              <a:t>18.</a:t>
            </a:r>
          </a:p>
          <a:p>
            <a:pPr lvl="1" defTabSz="914400">
              <a:lnSpc>
                <a:spcPct val="134000"/>
              </a:lnSpc>
              <a:spcBef>
                <a:spcPts val="1200"/>
              </a:spcBef>
              <a:buClr>
                <a:schemeClr val="accent6"/>
              </a:buClr>
              <a:buSzTx/>
              <a:buFont typeface="Wingdings" panose="05000000000000000000" pitchFamily="2" charset="2"/>
              <a:buChar char="Ø"/>
            </a:pPr>
            <a:r>
              <a:rPr lang="en-GB" sz="2600" dirty="0">
                <a:solidFill>
                  <a:schemeClr val="tx1"/>
                </a:solidFill>
                <a:latin typeface="Trebuchet MS" panose="020B0603020202020204" pitchFamily="34" charset="0"/>
              </a:rPr>
              <a:t>a</a:t>
            </a:r>
            <a:r>
              <a:rPr lang="en-GB" sz="2600" dirty="0" smtClean="0">
                <a:solidFill>
                  <a:schemeClr val="tx1"/>
                </a:solidFill>
                <a:latin typeface="Trebuchet MS" panose="020B0603020202020204" pitchFamily="34" charset="0"/>
              </a:rPr>
              <a:t> </a:t>
            </a:r>
            <a:r>
              <a:rPr lang="en-GB" sz="2600" dirty="0">
                <a:solidFill>
                  <a:schemeClr val="tx1"/>
                </a:solidFill>
                <a:latin typeface="Trebuchet MS" panose="020B0603020202020204" pitchFamily="34" charset="0"/>
              </a:rPr>
              <a:t>third of child sexual exploitation cases nationally are </a:t>
            </a:r>
            <a:r>
              <a:rPr lang="en-GB" sz="2600" dirty="0" smtClean="0">
                <a:solidFill>
                  <a:schemeClr val="tx1"/>
                </a:solidFill>
                <a:latin typeface="Trebuchet MS" panose="020B0603020202020204" pitchFamily="34" charset="0"/>
              </a:rPr>
              <a:t>peer-on-peer, and</a:t>
            </a:r>
          </a:p>
          <a:p>
            <a:pPr lvl="1" defTabSz="914400">
              <a:lnSpc>
                <a:spcPct val="134000"/>
              </a:lnSpc>
              <a:spcBef>
                <a:spcPts val="1200"/>
              </a:spcBef>
              <a:buClr>
                <a:schemeClr val="accent6"/>
              </a:buClr>
              <a:buSzTx/>
              <a:buFont typeface="Wingdings" panose="05000000000000000000" pitchFamily="2" charset="2"/>
              <a:buChar char="Ø"/>
            </a:pPr>
            <a:r>
              <a:rPr lang="en-GB" sz="2600" dirty="0" smtClean="0">
                <a:solidFill>
                  <a:schemeClr val="tx1"/>
                </a:solidFill>
                <a:latin typeface="Trebuchet MS" panose="020B0603020202020204" pitchFamily="34" charset="0"/>
              </a:rPr>
              <a:t>surveys </a:t>
            </a:r>
            <a:r>
              <a:rPr lang="en-GB" sz="2600" dirty="0">
                <a:solidFill>
                  <a:schemeClr val="tx1"/>
                </a:solidFill>
                <a:latin typeface="Trebuchet MS" panose="020B0603020202020204" pitchFamily="34" charset="0"/>
              </a:rPr>
              <a:t>of school-aged children have found that up to a third of young women report experiencing sexual violence from a partner before they turn 18, a quarter report physical abuse, and close to half report emotional and online </a:t>
            </a:r>
            <a:r>
              <a:rPr lang="en-GB" sz="2600" dirty="0" smtClean="0">
                <a:solidFill>
                  <a:schemeClr val="tx1"/>
                </a:solidFill>
                <a:latin typeface="Trebuchet MS" panose="020B0603020202020204" pitchFamily="34" charset="0"/>
              </a:rPr>
              <a:t>abuse.</a:t>
            </a:r>
          </a:p>
          <a:p>
            <a:pPr defTabSz="914400">
              <a:lnSpc>
                <a:spcPct val="134000"/>
              </a:lnSpc>
              <a:spcBef>
                <a:spcPts val="1200"/>
              </a:spcBef>
              <a:buClr>
                <a:schemeClr val="accent6"/>
              </a:buClr>
              <a:buSzTx/>
              <a:buFont typeface="Wingdings" panose="05000000000000000000" pitchFamily="2" charset="2"/>
              <a:buChar char="Ø"/>
            </a:pPr>
            <a:r>
              <a:rPr lang="en-GB" sz="2600" dirty="0" smtClean="0">
                <a:solidFill>
                  <a:schemeClr val="tx1"/>
                </a:solidFill>
                <a:latin typeface="Trebuchet MS" panose="020B0603020202020204" pitchFamily="34" charset="0"/>
              </a:rPr>
              <a:t>The suggestion is that peer-on-peer abuse is one of the most common forms of abuse affecting children in the UK currently.</a:t>
            </a:r>
          </a:p>
          <a:p>
            <a:pPr defTabSz="914400">
              <a:lnSpc>
                <a:spcPct val="134000"/>
              </a:lnSpc>
              <a:spcBef>
                <a:spcPts val="1200"/>
              </a:spcBef>
              <a:buClr>
                <a:schemeClr val="accent6"/>
              </a:buClr>
              <a:buSzTx/>
              <a:buFont typeface="Wingdings" panose="05000000000000000000" pitchFamily="2" charset="2"/>
              <a:buChar char="Ø"/>
            </a:pPr>
            <a:r>
              <a:rPr lang="en-US" sz="2600" dirty="0" smtClean="0">
                <a:solidFill>
                  <a:schemeClr val="tx1"/>
                </a:solidFill>
                <a:cs typeface="Arial" panose="020B0604020202020204" pitchFamily="34" charset="0"/>
              </a:rPr>
              <a:t>We </a:t>
            </a:r>
            <a:r>
              <a:rPr lang="en-US" sz="2600" dirty="0">
                <a:solidFill>
                  <a:schemeClr val="tx1"/>
                </a:solidFill>
                <a:cs typeface="Arial" panose="020B0604020202020204" pitchFamily="34" charset="0"/>
              </a:rPr>
              <a:t>take instances of peer abuse as seriously as abuse perpetrated by </a:t>
            </a:r>
            <a:r>
              <a:rPr lang="en-US" sz="2600" dirty="0" smtClean="0">
                <a:solidFill>
                  <a:schemeClr val="tx1"/>
                </a:solidFill>
                <a:cs typeface="Arial" panose="020B0604020202020204" pitchFamily="34" charset="0"/>
              </a:rPr>
              <a:t>adults.</a:t>
            </a:r>
            <a:endParaRPr lang="en-GB" sz="2600" dirty="0">
              <a:solidFill>
                <a:schemeClr val="tx1"/>
              </a:solidFill>
              <a:latin typeface="Times New Roman" panose="02020603050405020304" pitchFamily="18" charset="0"/>
            </a:endParaRPr>
          </a:p>
          <a:p>
            <a:pPr lvl="0" defTabSz="914400">
              <a:lnSpc>
                <a:spcPct val="134000"/>
              </a:lnSpc>
              <a:spcBef>
                <a:spcPts val="1200"/>
              </a:spcBef>
              <a:buClr>
                <a:schemeClr val="accent6"/>
              </a:buClr>
              <a:buSzTx/>
              <a:buFont typeface="Wingdings" panose="05000000000000000000" pitchFamily="2" charset="2"/>
              <a:buChar char="Ø"/>
            </a:pPr>
            <a:endParaRPr lang="en-US" sz="2400" dirty="0" smtClean="0">
              <a:solidFill>
                <a:schemeClr val="tx1"/>
              </a:solidFill>
              <a:cs typeface="Arial" panose="020B0604020202020204" pitchFamily="34" charset="0"/>
            </a:endParaRPr>
          </a:p>
          <a:p>
            <a:pPr lvl="0" defTabSz="914400">
              <a:lnSpc>
                <a:spcPct val="134000"/>
              </a:lnSpc>
              <a:spcBef>
                <a:spcPts val="1200"/>
              </a:spcBef>
              <a:buClr>
                <a:schemeClr val="accent6"/>
              </a:buClr>
              <a:buSzTx/>
              <a:buFont typeface="Wingdings" panose="05000000000000000000" pitchFamily="2" charset="2"/>
              <a:buChar char="Ø"/>
            </a:pPr>
            <a:endParaRPr lang="en-US" sz="2400" dirty="0" smtClean="0">
              <a:solidFill>
                <a:schemeClr val="tx1"/>
              </a:solidFill>
              <a:cs typeface="Arial" panose="020B0604020202020204" pitchFamily="34" charset="0"/>
            </a:endParaRPr>
          </a:p>
        </p:txBody>
      </p:sp>
      <p:sp>
        <p:nvSpPr>
          <p:cNvPr id="6" name="Title 1"/>
          <p:cNvSpPr>
            <a:spLocks noGrp="1"/>
          </p:cNvSpPr>
          <p:nvPr>
            <p:ph type="title"/>
          </p:nvPr>
        </p:nvSpPr>
        <p:spPr>
          <a:xfrm>
            <a:off x="677334" y="609600"/>
            <a:ext cx="8596668" cy="744638"/>
          </a:xfrm>
        </p:spPr>
        <p:txBody>
          <a:bodyPr/>
          <a:lstStyle/>
          <a:p>
            <a:pPr algn="ctr"/>
            <a:r>
              <a:rPr lang="en-GB" b="1" dirty="0" smtClean="0"/>
              <a:t>Why is this important?</a:t>
            </a:r>
            <a:endParaRPr lang="en-GB" sz="4000" b="1" dirty="0"/>
          </a:p>
        </p:txBody>
      </p:sp>
    </p:spTree>
    <p:extLst>
      <p:ext uri="{BB962C8B-B14F-4D97-AF65-F5344CB8AC3E}">
        <p14:creationId xmlns:p14="http://schemas.microsoft.com/office/powerpoint/2010/main" val="1660773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677334" y="2098596"/>
            <a:ext cx="8596668" cy="4565675"/>
          </a:xfrm>
        </p:spPr>
        <p:txBody>
          <a:bodyPr>
            <a:normAutofit/>
          </a:bodyPr>
          <a:lstStyle/>
          <a:p>
            <a:pPr>
              <a:buFont typeface="Wingdings" panose="05000000000000000000" pitchFamily="2" charset="2"/>
              <a:buChar char="Ø"/>
            </a:pPr>
            <a:r>
              <a:rPr lang="en-GB" sz="2400" dirty="0">
                <a:solidFill>
                  <a:srgbClr val="000000"/>
                </a:solidFill>
                <a:latin typeface="Trebuchet MS" panose="020B0603020202020204" pitchFamily="34" charset="0"/>
              </a:rPr>
              <a:t>Peer-on-peer abuse is </a:t>
            </a:r>
            <a:r>
              <a:rPr lang="en-GB" sz="2400" b="1" dirty="0">
                <a:solidFill>
                  <a:srgbClr val="000000"/>
                </a:solidFill>
                <a:latin typeface="Trebuchet MS" panose="020B0603020202020204" pitchFamily="34" charset="0"/>
              </a:rPr>
              <a:t>any form of physical, sexual, emotional and financial abuse, and coercive control exercised between children, and within children’s relationships (both intimate and non-intimate), friendships, and wider peer associations.</a:t>
            </a:r>
            <a:endParaRPr lang="en-US" sz="2400" b="1" dirty="0">
              <a:solidFill>
                <a:schemeClr val="tx1"/>
              </a:solidFill>
              <a:latin typeface="Trebuchet MS" panose="020B0603020202020204" pitchFamily="34" charset="0"/>
              <a:cs typeface="Arial" panose="020B0604020202020204" pitchFamily="34" charset="0"/>
            </a:endParaRPr>
          </a:p>
          <a:p>
            <a:pPr>
              <a:buFont typeface="Wingdings" panose="05000000000000000000" pitchFamily="2" charset="2"/>
              <a:buChar char="Ø"/>
            </a:pPr>
            <a:r>
              <a:rPr lang="en-GB" sz="2400" dirty="0" smtClean="0">
                <a:solidFill>
                  <a:srgbClr val="000000"/>
                </a:solidFill>
                <a:latin typeface="Trebuchet MS" panose="020B0603020202020204" pitchFamily="34" charset="0"/>
              </a:rPr>
              <a:t>Happens in </a:t>
            </a:r>
            <a:r>
              <a:rPr lang="en-GB" sz="2400" dirty="0">
                <a:solidFill>
                  <a:srgbClr val="000000"/>
                </a:solidFill>
                <a:latin typeface="Trebuchet MS" panose="020B0603020202020204" pitchFamily="34" charset="0"/>
              </a:rPr>
              <a:t>a whole range of settings that children attend, however it often goes unseen. </a:t>
            </a:r>
            <a:endParaRPr lang="en-GB" sz="2400" dirty="0" smtClean="0">
              <a:solidFill>
                <a:srgbClr val="000000"/>
              </a:solidFill>
              <a:latin typeface="Trebuchet MS" panose="020B0603020202020204" pitchFamily="34" charset="0"/>
            </a:endParaRPr>
          </a:p>
          <a:p>
            <a:pPr>
              <a:buFont typeface="Wingdings" panose="05000000000000000000" pitchFamily="2" charset="2"/>
              <a:buChar char="Ø"/>
            </a:pPr>
            <a:r>
              <a:rPr lang="en-GB" sz="2400" dirty="0" smtClean="0">
                <a:solidFill>
                  <a:srgbClr val="000000"/>
                </a:solidFill>
                <a:latin typeface="Trebuchet MS" panose="020B0603020202020204" pitchFamily="34" charset="0"/>
              </a:rPr>
              <a:t>All </a:t>
            </a:r>
            <a:r>
              <a:rPr lang="en-GB" sz="2400" dirty="0">
                <a:solidFill>
                  <a:srgbClr val="000000"/>
                </a:solidFill>
                <a:latin typeface="Trebuchet MS" panose="020B0603020202020204" pitchFamily="34" charset="0"/>
              </a:rPr>
              <a:t>children have the capability to abuse their peers. </a:t>
            </a:r>
            <a:endParaRPr lang="en-GB" sz="2400" dirty="0" smtClean="0">
              <a:solidFill>
                <a:srgbClr val="000000"/>
              </a:solidFill>
              <a:latin typeface="Trebuchet MS" panose="020B0603020202020204" pitchFamily="34" charset="0"/>
            </a:endParaRPr>
          </a:p>
        </p:txBody>
      </p:sp>
      <p:sp>
        <p:nvSpPr>
          <p:cNvPr id="6" name="Title 1"/>
          <p:cNvSpPr>
            <a:spLocks noGrp="1"/>
          </p:cNvSpPr>
          <p:nvPr>
            <p:ph type="title"/>
          </p:nvPr>
        </p:nvSpPr>
        <p:spPr>
          <a:xfrm>
            <a:off x="677334" y="609600"/>
            <a:ext cx="8596668" cy="1320800"/>
          </a:xfrm>
        </p:spPr>
        <p:txBody>
          <a:bodyPr/>
          <a:lstStyle/>
          <a:p>
            <a:pPr algn="ctr"/>
            <a:r>
              <a:rPr lang="en-GB" b="1" dirty="0" smtClean="0"/>
              <a:t/>
            </a:r>
            <a:br>
              <a:rPr lang="en-GB" b="1" dirty="0" smtClean="0"/>
            </a:br>
            <a:r>
              <a:rPr lang="en-GB" b="1" dirty="0" smtClean="0"/>
              <a:t>What is Peer on Peer Abuse?</a:t>
            </a:r>
            <a:endParaRPr lang="en-GB" sz="4000" b="1" dirty="0"/>
          </a:p>
        </p:txBody>
      </p:sp>
    </p:spTree>
    <p:extLst>
      <p:ext uri="{BB962C8B-B14F-4D97-AF65-F5344CB8AC3E}">
        <p14:creationId xmlns:p14="http://schemas.microsoft.com/office/powerpoint/2010/main" val="35017934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3"/>
          <a:stretch>
            <a:fillRect/>
          </a:stretch>
        </p:blipFill>
        <p:spPr>
          <a:xfrm>
            <a:off x="8784770" y="5989694"/>
            <a:ext cx="3407229" cy="868305"/>
          </a:xfrm>
          <a:prstGeom prst="rect">
            <a:avLst/>
          </a:prstGeom>
        </p:spPr>
      </p:pic>
      <p:sp>
        <p:nvSpPr>
          <p:cNvPr id="3" name="Content Placeholder 2"/>
          <p:cNvSpPr>
            <a:spLocks noGrp="1"/>
          </p:cNvSpPr>
          <p:nvPr>
            <p:ph idx="1"/>
          </p:nvPr>
        </p:nvSpPr>
        <p:spPr>
          <a:xfrm>
            <a:off x="428734" y="1029839"/>
            <a:ext cx="9570252" cy="5718893"/>
          </a:xfrm>
        </p:spPr>
        <p:txBody>
          <a:bodyPr>
            <a:noAutofit/>
          </a:bodyPr>
          <a:lstStyle/>
          <a:p>
            <a:pPr marL="0" indent="0">
              <a:lnSpc>
                <a:spcPct val="114000"/>
              </a:lnSpc>
              <a:spcBef>
                <a:spcPts val="1200"/>
              </a:spcBef>
              <a:buNone/>
            </a:pPr>
            <a:r>
              <a:rPr lang="en-GB" sz="2400" b="1" u="sng" dirty="0" smtClean="0"/>
              <a:t>Sept </a:t>
            </a:r>
            <a:r>
              <a:rPr lang="en-GB" sz="2400" b="1" u="sng" dirty="0"/>
              <a:t>2020-April </a:t>
            </a:r>
            <a:r>
              <a:rPr lang="en-GB" sz="2400" b="1" u="sng" dirty="0" smtClean="0"/>
              <a:t>2021</a:t>
            </a:r>
            <a:endParaRPr lang="en-GB" sz="2400" b="1" u="sng" dirty="0"/>
          </a:p>
          <a:p>
            <a:pPr>
              <a:lnSpc>
                <a:spcPct val="114000"/>
              </a:lnSpc>
              <a:spcBef>
                <a:spcPts val="1200"/>
              </a:spcBef>
              <a:buFont typeface="Wingdings" panose="05000000000000000000" pitchFamily="2" charset="2"/>
              <a:buChar char="Ø"/>
            </a:pPr>
            <a:r>
              <a:rPr lang="en-GB" sz="2400" dirty="0" smtClean="0"/>
              <a:t>A </a:t>
            </a:r>
            <a:r>
              <a:rPr lang="en-GB" sz="2400" dirty="0"/>
              <a:t>total of 71 referrals: 67 from police, 3 from schools, 1 from ambulance </a:t>
            </a:r>
            <a:r>
              <a:rPr lang="en-GB" sz="2400" dirty="0" smtClean="0"/>
              <a:t>service.</a:t>
            </a:r>
          </a:p>
          <a:p>
            <a:pPr>
              <a:lnSpc>
                <a:spcPct val="114000"/>
              </a:lnSpc>
              <a:spcBef>
                <a:spcPts val="1200"/>
              </a:spcBef>
              <a:buFont typeface="Wingdings" panose="05000000000000000000" pitchFamily="2" charset="2"/>
              <a:buChar char="Ø"/>
            </a:pPr>
            <a:r>
              <a:rPr lang="en-GB" sz="2400" dirty="0" smtClean="0"/>
              <a:t>Out </a:t>
            </a:r>
            <a:r>
              <a:rPr lang="en-GB" sz="2400" dirty="0"/>
              <a:t>of </a:t>
            </a:r>
            <a:r>
              <a:rPr lang="en-GB" sz="2400" dirty="0" smtClean="0"/>
              <a:t>these </a:t>
            </a:r>
            <a:r>
              <a:rPr lang="en-GB" sz="2400" dirty="0"/>
              <a:t>incidents, 18 have occurred within school, 53 outside of </a:t>
            </a:r>
            <a:r>
              <a:rPr lang="en-GB" sz="2400" dirty="0" smtClean="0"/>
              <a:t>school</a:t>
            </a:r>
          </a:p>
          <a:p>
            <a:pPr>
              <a:lnSpc>
                <a:spcPct val="114000"/>
              </a:lnSpc>
              <a:spcBef>
                <a:spcPts val="1200"/>
              </a:spcBef>
              <a:buFont typeface="Wingdings" panose="05000000000000000000" pitchFamily="2" charset="2"/>
              <a:buChar char="Ø"/>
            </a:pPr>
            <a:r>
              <a:rPr lang="en-GB" sz="2400" dirty="0" smtClean="0"/>
              <a:t>37 </a:t>
            </a:r>
            <a:r>
              <a:rPr lang="en-GB" sz="2400" dirty="0"/>
              <a:t>have been physical, 20 sexual, 12 verbal abuse, 5 bullying (please note that some incidents have been categorised under more than 1 of these due to the nature of the incident</a:t>
            </a:r>
            <a:r>
              <a:rPr lang="en-GB" sz="2400" dirty="0" smtClean="0"/>
              <a:t>)</a:t>
            </a:r>
            <a:endParaRPr lang="en-GB" sz="2400" dirty="0"/>
          </a:p>
        </p:txBody>
      </p:sp>
      <p:sp>
        <p:nvSpPr>
          <p:cNvPr id="6" name="Title 1"/>
          <p:cNvSpPr>
            <a:spLocks noGrp="1"/>
          </p:cNvSpPr>
          <p:nvPr>
            <p:ph type="title"/>
          </p:nvPr>
        </p:nvSpPr>
        <p:spPr>
          <a:xfrm>
            <a:off x="581640" y="258421"/>
            <a:ext cx="8596668" cy="662151"/>
          </a:xfrm>
        </p:spPr>
        <p:txBody>
          <a:bodyPr/>
          <a:lstStyle/>
          <a:p>
            <a:pPr algn="ctr"/>
            <a:r>
              <a:rPr lang="en-GB" b="1" dirty="0" smtClean="0"/>
              <a:t>Prevalence in Herefordshire</a:t>
            </a:r>
            <a:endParaRPr lang="en-GB" sz="4000" b="1" dirty="0"/>
          </a:p>
        </p:txBody>
      </p:sp>
    </p:spTree>
    <p:extLst>
      <p:ext uri="{BB962C8B-B14F-4D97-AF65-F5344CB8AC3E}">
        <p14:creationId xmlns:p14="http://schemas.microsoft.com/office/powerpoint/2010/main" val="594463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77334" y="109869"/>
            <a:ext cx="8596668" cy="1320800"/>
          </a:xfrm>
        </p:spPr>
        <p:txBody>
          <a:bodyPr/>
          <a:lstStyle/>
          <a:p>
            <a:r>
              <a:rPr lang="en-GB" b="1" dirty="0"/>
              <a:t>Prevalence in </a:t>
            </a:r>
            <a:r>
              <a:rPr lang="en-GB" b="1" dirty="0" smtClean="0"/>
              <a:t>Herefordshire</a:t>
            </a:r>
            <a:br>
              <a:rPr lang="en-GB" b="1" dirty="0" smtClean="0"/>
            </a:br>
            <a:r>
              <a:rPr lang="en-GB" b="1" dirty="0" smtClean="0"/>
              <a:t>Continued….</a:t>
            </a:r>
            <a:endParaRPr lang="en-GB" dirty="0"/>
          </a:p>
        </p:txBody>
      </p:sp>
      <p:sp>
        <p:nvSpPr>
          <p:cNvPr id="4" name="Rectangle 3"/>
          <p:cNvSpPr/>
          <p:nvPr/>
        </p:nvSpPr>
        <p:spPr>
          <a:xfrm>
            <a:off x="987695" y="1430669"/>
            <a:ext cx="8286307" cy="5366341"/>
          </a:xfrm>
          <a:prstGeom prst="rect">
            <a:avLst/>
          </a:prstGeom>
        </p:spPr>
        <p:txBody>
          <a:bodyPr wrap="square">
            <a:spAutoFit/>
          </a:bodyPr>
          <a:lstStyle/>
          <a:p>
            <a:pPr lvl="0">
              <a:lnSpc>
                <a:spcPct val="114000"/>
              </a:lnSpc>
              <a:spcBef>
                <a:spcPts val="1200"/>
              </a:spcBef>
              <a:buClr>
                <a:srgbClr val="3494BA"/>
              </a:buClr>
              <a:buSzPct val="80000"/>
            </a:pPr>
            <a:r>
              <a:rPr lang="en-GB" sz="2400" dirty="0">
                <a:solidFill>
                  <a:prstClr val="black">
                    <a:lumMod val="75000"/>
                    <a:lumOff val="25000"/>
                  </a:prstClr>
                </a:solidFill>
              </a:rPr>
              <a:t>Of the 20 sexual incidents, 15 occurred amongst children attending the same school; </a:t>
            </a:r>
          </a:p>
          <a:p>
            <a:pPr marL="342900" indent="-342900">
              <a:buClr>
                <a:schemeClr val="accent6"/>
              </a:buClr>
              <a:buFont typeface="Wingdings" panose="05000000000000000000" pitchFamily="2" charset="2"/>
              <a:buChar char="Ø"/>
            </a:pPr>
            <a:r>
              <a:rPr lang="en-GB" sz="2400" dirty="0" smtClean="0"/>
              <a:t>9 </a:t>
            </a:r>
            <a:r>
              <a:rPr lang="en-GB" sz="2400" dirty="0"/>
              <a:t>are logged as violence</a:t>
            </a:r>
          </a:p>
          <a:p>
            <a:pPr marL="342900" indent="-342900">
              <a:buClr>
                <a:schemeClr val="accent6"/>
              </a:buClr>
              <a:buFont typeface="Wingdings" panose="05000000000000000000" pitchFamily="2" charset="2"/>
              <a:buChar char="Ø"/>
            </a:pPr>
            <a:r>
              <a:rPr lang="en-GB" sz="2400" dirty="0"/>
              <a:t>7 are logged as harassment </a:t>
            </a:r>
          </a:p>
          <a:p>
            <a:pPr marL="342900" indent="-342900">
              <a:buClr>
                <a:schemeClr val="accent6"/>
              </a:buClr>
              <a:buFont typeface="Wingdings" panose="05000000000000000000" pitchFamily="2" charset="2"/>
              <a:buChar char="Ø"/>
            </a:pPr>
            <a:r>
              <a:rPr lang="en-GB" sz="2400" dirty="0"/>
              <a:t>1 is logged as sexual images</a:t>
            </a:r>
          </a:p>
          <a:p>
            <a:pPr marL="342900" indent="-342900">
              <a:buClr>
                <a:schemeClr val="accent6"/>
              </a:buClr>
              <a:buFont typeface="Wingdings" panose="05000000000000000000" pitchFamily="2" charset="2"/>
              <a:buChar char="Ø"/>
            </a:pPr>
            <a:r>
              <a:rPr lang="en-GB" sz="2400" dirty="0"/>
              <a:t>1 is logged as sexual bullying. </a:t>
            </a:r>
          </a:p>
          <a:p>
            <a:pPr>
              <a:buClr>
                <a:schemeClr val="accent6"/>
              </a:buClr>
            </a:pPr>
            <a:r>
              <a:rPr lang="en-GB" sz="2400" dirty="0"/>
              <a:t>Incidents which sexual peer on peer abuse occurred and pupils do not attend the same setting are logged as;  </a:t>
            </a:r>
          </a:p>
          <a:p>
            <a:pPr marL="342900" indent="-342900">
              <a:buClr>
                <a:schemeClr val="accent6"/>
              </a:buClr>
              <a:buFont typeface="Wingdings" panose="05000000000000000000" pitchFamily="2" charset="2"/>
              <a:buChar char="Ø"/>
            </a:pPr>
            <a:r>
              <a:rPr lang="en-GB" sz="2400" dirty="0"/>
              <a:t>2 sexual violence</a:t>
            </a:r>
          </a:p>
          <a:p>
            <a:pPr marL="342900" indent="-342900">
              <a:buClr>
                <a:schemeClr val="accent6"/>
              </a:buClr>
              <a:buFont typeface="Wingdings" panose="05000000000000000000" pitchFamily="2" charset="2"/>
              <a:buChar char="Ø"/>
            </a:pPr>
            <a:r>
              <a:rPr lang="en-GB" sz="2400" dirty="0"/>
              <a:t>3 sexual harassment. </a:t>
            </a:r>
          </a:p>
          <a:p>
            <a:pPr marL="342900" indent="-342900">
              <a:buClr>
                <a:schemeClr val="accent6"/>
              </a:buClr>
              <a:buFont typeface="Wingdings" panose="05000000000000000000" pitchFamily="2" charset="2"/>
              <a:buChar char="Ø"/>
            </a:pPr>
            <a:r>
              <a:rPr lang="en-GB" sz="2400" dirty="0"/>
              <a:t>4 incidents occurred on school grounds, and all of the incidents have occurred in secondary schools. </a:t>
            </a:r>
          </a:p>
          <a:p>
            <a:pPr marL="342900" indent="-342900">
              <a:buClr>
                <a:schemeClr val="accent6"/>
              </a:buClr>
              <a:buFont typeface="Wingdings" panose="05000000000000000000" pitchFamily="2" charset="2"/>
              <a:buChar char="Ø"/>
            </a:pPr>
            <a:r>
              <a:rPr lang="en-GB" sz="2400" dirty="0"/>
              <a:t>42 incidents have involved children from the same school, 29 from </a:t>
            </a:r>
            <a:r>
              <a:rPr lang="en-GB" sz="2400" dirty="0" smtClean="0"/>
              <a:t>different schools</a:t>
            </a:r>
            <a:endParaRPr lang="en-GB" sz="1000" dirty="0"/>
          </a:p>
        </p:txBody>
      </p:sp>
    </p:spTree>
    <p:extLst>
      <p:ext uri="{BB962C8B-B14F-4D97-AF65-F5344CB8AC3E}">
        <p14:creationId xmlns:p14="http://schemas.microsoft.com/office/powerpoint/2010/main" val="1587926688"/>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CDAF8CE796476468EC1B6445911AD04" ma:contentTypeVersion="15" ma:contentTypeDescription="Create a new document." ma:contentTypeScope="" ma:versionID="66149aed001b747757d0f8a6dfe52562">
  <xsd:schema xmlns:xsd="http://www.w3.org/2001/XMLSchema" xmlns:xs="http://www.w3.org/2001/XMLSchema" xmlns:p="http://schemas.microsoft.com/office/2006/metadata/properties" xmlns:ns2="37d3fa94-8997-4ea9-b23e-907577a5dfb0" xmlns:ns3="ab37474f-f7b1-4a9e-abc6-48c583259534" targetNamespace="http://schemas.microsoft.com/office/2006/metadata/properties" ma:root="true" ma:fieldsID="f823d05308f1e47dfd132b618bd1ae3f" ns2:_="" ns3:_="">
    <xsd:import namespace="37d3fa94-8997-4ea9-b23e-907577a5dfb0"/>
    <xsd:import namespace="ab37474f-f7b1-4a9e-abc6-48c58325953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d3fa94-8997-4ea9-b23e-907577a5dfb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c031aaf5-e2f8-4e71-9fcd-a8521e78c609"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ab37474f-f7b1-4a9e-abc6-48c583259534"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3884e4b-139f-4054-86ac-be8520258f8a}" ma:internalName="TaxCatchAll" ma:showField="CatchAllData" ma:web="ab37474f-f7b1-4a9e-abc6-48c58325953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2F3FFA2-FA18-44B1-9CA2-9FF52D579EFB}"/>
</file>

<file path=customXml/itemProps2.xml><?xml version="1.0" encoding="utf-8"?>
<ds:datastoreItem xmlns:ds="http://schemas.openxmlformats.org/officeDocument/2006/customXml" ds:itemID="{8CF06D01-C73D-4D66-9E6E-363433AF701F}"/>
</file>

<file path=docProps/app.xml><?xml version="1.0" encoding="utf-8"?>
<Properties xmlns="http://schemas.openxmlformats.org/officeDocument/2006/extended-properties" xmlns:vt="http://schemas.openxmlformats.org/officeDocument/2006/docPropsVTypes">
  <Template>Facet</Template>
  <TotalTime>2916</TotalTime>
  <Words>2166</Words>
  <Application>Microsoft Office PowerPoint</Application>
  <PresentationFormat>Widescreen</PresentationFormat>
  <Paragraphs>172</Paragraphs>
  <Slides>24</Slides>
  <Notes>24</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Arial</vt:lpstr>
      <vt:lpstr>Calibri</vt:lpstr>
      <vt:lpstr>Frutiger</vt:lpstr>
      <vt:lpstr>Times New Roman</vt:lpstr>
      <vt:lpstr>Trebuchet MS</vt:lpstr>
      <vt:lpstr>Wingdings</vt:lpstr>
      <vt:lpstr>Wingdings 3</vt:lpstr>
      <vt:lpstr>Facet</vt:lpstr>
      <vt:lpstr> Peer on Peer Abuse – Introducing Herefordshire’s Multi-agency Guidance  Herefordshire Safeguarding Children Partnership  February 2022</vt:lpstr>
      <vt:lpstr> Introduction &amp; Aims</vt:lpstr>
      <vt:lpstr>Recent Child Safeguarding Practice Review: Peer on Peer Abuse</vt:lpstr>
      <vt:lpstr>Herefordshire Safeguarding Children Partnership Peer on Peer Abuse Multi-agency Guidance</vt:lpstr>
      <vt:lpstr> Why a multi-agency guidance for Herefordshire?</vt:lpstr>
      <vt:lpstr>Why is this important?</vt:lpstr>
      <vt:lpstr> What is Peer on Peer Abuse?</vt:lpstr>
      <vt:lpstr>Prevalence in Herefordshire</vt:lpstr>
      <vt:lpstr>Prevalence in Herefordshire Continued….</vt:lpstr>
      <vt:lpstr> Scenario 1</vt:lpstr>
      <vt:lpstr> Scenario 2 </vt:lpstr>
      <vt:lpstr> Scenario 3 </vt:lpstr>
      <vt:lpstr>Forms of Peer on Peer Abuse</vt:lpstr>
      <vt:lpstr> Remember…</vt:lpstr>
      <vt:lpstr>Learning from CSPR Peer on Peer Abuse</vt:lpstr>
      <vt:lpstr> Key principles</vt:lpstr>
      <vt:lpstr>If you are concerned about a child…</vt:lpstr>
      <vt:lpstr>Immediate response – top tips</vt:lpstr>
      <vt:lpstr>Findings of HSCP multi-agency audit on Peer on Peer Abuse (Sept 2021)</vt:lpstr>
      <vt:lpstr>Findings of HSCP multi-agency audit on Peer on Peer Abuse (Sept 2021)</vt:lpstr>
      <vt:lpstr>What else will you find in the Peer on Peer Abuse Multi-Agency guidance…</vt:lpstr>
      <vt:lpstr>PowerPoint Presentation</vt:lpstr>
      <vt:lpstr> Further reading &amp; resources</vt:lpstr>
      <vt:lpstr> Thank you  Questions or feedback?</vt:lpstr>
    </vt:vector>
  </TitlesOfParts>
  <Company>Hoople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Children &amp; Young People       in Herefordshire Partnership</dc:title>
  <dc:creator>Granthier, Philippa</dc:creator>
  <cp:lastModifiedBy>Wilson, Angela (Council)</cp:lastModifiedBy>
  <cp:revision>215</cp:revision>
  <cp:lastPrinted>2022-02-23T12:34:53Z</cp:lastPrinted>
  <dcterms:created xsi:type="dcterms:W3CDTF">2020-02-06T14:10:49Z</dcterms:created>
  <dcterms:modified xsi:type="dcterms:W3CDTF">2022-06-17T16:43:22Z</dcterms:modified>
</cp:coreProperties>
</file>