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01" r:id="rId3"/>
    <p:sldId id="302" r:id="rId4"/>
    <p:sldId id="257" r:id="rId5"/>
    <p:sldId id="303" r:id="rId6"/>
    <p:sldId id="260" r:id="rId7"/>
    <p:sldId id="266" r:id="rId8"/>
    <p:sldId id="267" r:id="rId9"/>
    <p:sldId id="268" r:id="rId10"/>
    <p:sldId id="269" r:id="rId11"/>
    <p:sldId id="304" r:id="rId12"/>
    <p:sldId id="305" r:id="rId13"/>
    <p:sldId id="271" r:id="rId14"/>
    <p:sldId id="299"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35" autoAdjust="0"/>
  </p:normalViewPr>
  <p:slideViewPr>
    <p:cSldViewPr snapToGrid="0">
      <p:cViewPr varScale="1">
        <p:scale>
          <a:sx n="79" d="100"/>
          <a:sy n="79" d="100"/>
        </p:scale>
        <p:origin x="12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wart, Kirsty" userId="S::kirsty.stewart@herefordshire.gov.uk::21664d39-5874-4156-8897-c02aff6d4548" providerId="AD" clId="Web-{11833CE1-DBA5-3A91-DCAE-FCE65683A983}"/>
    <pc:docChg chg="mod modMainMaster">
      <pc:chgData name="Stewart, Kirsty" userId="S::kirsty.stewart@herefordshire.gov.uk::21664d39-5874-4156-8897-c02aff6d4548" providerId="AD" clId="Web-{11833CE1-DBA5-3A91-DCAE-FCE65683A983}" dt="2024-07-26T10:44:47.732" v="1" actId="33475"/>
      <pc:docMkLst>
        <pc:docMk/>
      </pc:docMkLst>
      <pc:sldMasterChg chg="addSp">
        <pc:chgData name="Stewart, Kirsty" userId="S::kirsty.stewart@herefordshire.gov.uk::21664d39-5874-4156-8897-c02aff6d4548" providerId="AD" clId="Web-{11833CE1-DBA5-3A91-DCAE-FCE65683A983}" dt="2024-07-26T10:44:47.732" v="0" actId="33475"/>
        <pc:sldMasterMkLst>
          <pc:docMk/>
          <pc:sldMasterMk cId="1573460360" sldId="2147483660"/>
        </pc:sldMasterMkLst>
        <pc:spChg chg="add">
          <ac:chgData name="Stewart, Kirsty" userId="S::kirsty.stewart@herefordshire.gov.uk::21664d39-5874-4156-8897-c02aff6d4548" providerId="AD" clId="Web-{11833CE1-DBA5-3A91-DCAE-FCE65683A983}" dt="2024-07-26T10:44:47.732" v="0" actId="33475"/>
          <ac:spMkLst>
            <pc:docMk/>
            <pc:sldMasterMk cId="1573460360" sldId="2147483660"/>
            <ac:spMk id="10" creationId="{9E2756BF-E718-5AB5-6CDD-3C936F8F0E23}"/>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F292FA-A9AD-4A28-9EC3-A035071B3576}" type="doc">
      <dgm:prSet loTypeId="urn:microsoft.com/office/officeart/2005/8/layout/orgChart1" loCatId="hierarchy" qsTypeId="urn:microsoft.com/office/officeart/2005/8/quickstyle/simple1" qsCatId="simple" csTypeId="urn:microsoft.com/office/officeart/2005/8/colors/accent1_3" csCatId="accent1" phldr="1"/>
      <dgm:spPr/>
      <dgm:t>
        <a:bodyPr/>
        <a:lstStyle/>
        <a:p>
          <a:endParaRPr lang="en-GB"/>
        </a:p>
      </dgm:t>
    </dgm:pt>
    <dgm:pt modelId="{87296842-D170-4116-8FB5-373300AE532D}">
      <dgm:prSet phldrT="[Text]" custT="1"/>
      <dgm:spPr/>
      <dgm:t>
        <a:bodyPr/>
        <a:lstStyle/>
        <a:p>
          <a:r>
            <a:rPr lang="en-GB" sz="2000" dirty="0"/>
            <a:t>NMO/OO</a:t>
          </a:r>
        </a:p>
        <a:p>
          <a:r>
            <a:rPr lang="en-GB" sz="2000" dirty="0"/>
            <a:t>Timeline </a:t>
          </a:r>
        </a:p>
      </dgm:t>
    </dgm:pt>
    <dgm:pt modelId="{F6715B6F-AD7D-4E38-8870-1A1B99BE3648}" type="parTrans" cxnId="{5B9FF5D2-19BB-41C8-9F2F-64DE4A806A5D}">
      <dgm:prSet/>
      <dgm:spPr/>
      <dgm:t>
        <a:bodyPr/>
        <a:lstStyle/>
        <a:p>
          <a:endParaRPr lang="en-GB"/>
        </a:p>
      </dgm:t>
    </dgm:pt>
    <dgm:pt modelId="{E0C9988B-B2D9-4304-93E2-E7727AC74137}" type="sibTrans" cxnId="{5B9FF5D2-19BB-41C8-9F2F-64DE4A806A5D}">
      <dgm:prSet/>
      <dgm:spPr/>
      <dgm:t>
        <a:bodyPr/>
        <a:lstStyle/>
        <a:p>
          <a:endParaRPr lang="en-GB"/>
        </a:p>
      </dgm:t>
    </dgm:pt>
    <dgm:pt modelId="{A4E50E78-9ECE-4533-BD75-E0279DAA91FE}">
      <dgm:prSet phldrT="[Text]" custT="1"/>
      <dgm:spPr/>
      <dgm:t>
        <a:bodyPr/>
        <a:lstStyle/>
        <a:p>
          <a:r>
            <a:rPr lang="en-GB" sz="1400" dirty="0"/>
            <a:t>Initial Appointment</a:t>
          </a:r>
        </a:p>
      </dgm:t>
    </dgm:pt>
    <dgm:pt modelId="{6934B9F8-8A6B-4307-A369-8953F0CB3990}" type="parTrans" cxnId="{EFB594CC-661B-4DBE-85C2-2268F576857C}">
      <dgm:prSet/>
      <dgm:spPr/>
      <dgm:t>
        <a:bodyPr/>
        <a:lstStyle/>
        <a:p>
          <a:endParaRPr lang="en-GB"/>
        </a:p>
      </dgm:t>
    </dgm:pt>
    <dgm:pt modelId="{F0B491ED-70ED-4ED4-AAEA-4B3AD89B7EA3}" type="sibTrans" cxnId="{EFB594CC-661B-4DBE-85C2-2268F576857C}">
      <dgm:prSet/>
      <dgm:spPr/>
      <dgm:t>
        <a:bodyPr/>
        <a:lstStyle/>
        <a:p>
          <a:endParaRPr lang="en-GB"/>
        </a:p>
      </dgm:t>
    </dgm:pt>
    <dgm:pt modelId="{090D1928-7416-4968-89A2-860DE9CE2D6E}">
      <dgm:prSet phldrT="[Text]" custT="1"/>
      <dgm:spPr/>
      <dgm:t>
        <a:bodyPr/>
        <a:lstStyle/>
        <a:p>
          <a:r>
            <a:rPr lang="en-GB" sz="1400" dirty="0"/>
            <a:t>Application to Court</a:t>
          </a:r>
        </a:p>
      </dgm:t>
    </dgm:pt>
    <dgm:pt modelId="{14084FFC-A9CC-4D6C-BD1D-94A0B7CBF550}" type="parTrans" cxnId="{BEB84C5A-A191-4ED4-9430-4D9D51CB6745}">
      <dgm:prSet/>
      <dgm:spPr/>
      <dgm:t>
        <a:bodyPr/>
        <a:lstStyle/>
        <a:p>
          <a:endParaRPr lang="en-GB"/>
        </a:p>
      </dgm:t>
    </dgm:pt>
    <dgm:pt modelId="{5C4B4868-D613-47AD-ADEF-DE3733F98CCB}" type="sibTrans" cxnId="{BEB84C5A-A191-4ED4-9430-4D9D51CB6745}">
      <dgm:prSet/>
      <dgm:spPr/>
      <dgm:t>
        <a:bodyPr/>
        <a:lstStyle/>
        <a:p>
          <a:endParaRPr lang="en-GB"/>
        </a:p>
      </dgm:t>
    </dgm:pt>
    <dgm:pt modelId="{369766F8-B6EE-481B-8486-244962DA251E}">
      <dgm:prSet custT="1"/>
      <dgm:spPr/>
      <dgm:t>
        <a:bodyPr/>
        <a:lstStyle/>
        <a:p>
          <a:r>
            <a:rPr lang="en-GB" sz="1400" dirty="0"/>
            <a:t>On notice</a:t>
          </a:r>
        </a:p>
      </dgm:t>
    </dgm:pt>
    <dgm:pt modelId="{905CA6DD-B199-4802-9611-859C9242C3E3}" type="parTrans" cxnId="{B834C26D-4ADC-4D33-8D92-9BCE3F470A0F}">
      <dgm:prSet/>
      <dgm:spPr/>
      <dgm:t>
        <a:bodyPr/>
        <a:lstStyle/>
        <a:p>
          <a:endParaRPr lang="en-GB"/>
        </a:p>
      </dgm:t>
    </dgm:pt>
    <dgm:pt modelId="{2D4B4CB6-CE16-4CAC-912A-1D2E95128895}" type="sibTrans" cxnId="{B834C26D-4ADC-4D33-8D92-9BCE3F470A0F}">
      <dgm:prSet/>
      <dgm:spPr/>
      <dgm:t>
        <a:bodyPr/>
        <a:lstStyle/>
        <a:p>
          <a:endParaRPr lang="en-GB"/>
        </a:p>
      </dgm:t>
    </dgm:pt>
    <dgm:pt modelId="{1BE5FB1C-1344-46B7-905F-01237B475099}">
      <dgm:prSet custT="1"/>
      <dgm:spPr/>
      <dgm:t>
        <a:bodyPr/>
        <a:lstStyle/>
        <a:p>
          <a:r>
            <a:rPr lang="en-GB" sz="1400" dirty="0"/>
            <a:t>Without notice</a:t>
          </a:r>
        </a:p>
      </dgm:t>
    </dgm:pt>
    <dgm:pt modelId="{EA8FA549-CF43-4A70-8F33-36A06FC9B730}" type="parTrans" cxnId="{6058CD7D-D4AD-47A7-A2C4-E0DC7EF8AE14}">
      <dgm:prSet/>
      <dgm:spPr/>
      <dgm:t>
        <a:bodyPr/>
        <a:lstStyle/>
        <a:p>
          <a:endParaRPr lang="en-GB"/>
        </a:p>
      </dgm:t>
    </dgm:pt>
    <dgm:pt modelId="{A1C41B3F-701C-4D5C-B6BE-410183C89E01}" type="sibTrans" cxnId="{6058CD7D-D4AD-47A7-A2C4-E0DC7EF8AE14}">
      <dgm:prSet/>
      <dgm:spPr/>
      <dgm:t>
        <a:bodyPr/>
        <a:lstStyle/>
        <a:p>
          <a:endParaRPr lang="en-GB"/>
        </a:p>
      </dgm:t>
    </dgm:pt>
    <dgm:pt modelId="{E4ADAF86-5068-40E2-9664-43FE7DBBBE58}">
      <dgm:prSet custT="1"/>
      <dgm:spPr/>
      <dgm:t>
        <a:bodyPr/>
        <a:lstStyle/>
        <a:p>
          <a:r>
            <a:rPr lang="en-GB" sz="1400" dirty="0"/>
            <a:t>1</a:t>
          </a:r>
          <a:r>
            <a:rPr lang="en-GB" sz="1400" baseline="30000" dirty="0"/>
            <a:t>st</a:t>
          </a:r>
          <a:r>
            <a:rPr lang="en-GB" sz="1400" dirty="0"/>
            <a:t> hearing</a:t>
          </a:r>
        </a:p>
        <a:p>
          <a:r>
            <a:rPr lang="en-GB" sz="1300" dirty="0"/>
            <a:t>Could be final hearing </a:t>
          </a:r>
        </a:p>
      </dgm:t>
    </dgm:pt>
    <dgm:pt modelId="{24C43B91-56FC-496E-B81C-5F84188409A5}" type="parTrans" cxnId="{5CFE86A1-E0A6-41D7-B682-8C6A8B53ECC4}">
      <dgm:prSet/>
      <dgm:spPr>
        <a:ln>
          <a:solidFill>
            <a:schemeClr val="bg1"/>
          </a:solidFill>
        </a:ln>
      </dgm:spPr>
      <dgm:t>
        <a:bodyPr/>
        <a:lstStyle/>
        <a:p>
          <a:endParaRPr lang="en-GB"/>
        </a:p>
      </dgm:t>
    </dgm:pt>
    <dgm:pt modelId="{25FA8E21-127E-4425-A018-20489B5C688C}" type="sibTrans" cxnId="{5CFE86A1-E0A6-41D7-B682-8C6A8B53ECC4}">
      <dgm:prSet/>
      <dgm:spPr/>
      <dgm:t>
        <a:bodyPr/>
        <a:lstStyle/>
        <a:p>
          <a:endParaRPr lang="en-GB"/>
        </a:p>
      </dgm:t>
    </dgm:pt>
    <dgm:pt modelId="{9C356F11-B7FD-41BA-B1F2-EF7D0CD0CCFA}">
      <dgm:prSet custT="1"/>
      <dgm:spPr/>
      <dgm:t>
        <a:bodyPr/>
        <a:lstStyle/>
        <a:p>
          <a:r>
            <a:rPr lang="en-GB" sz="1400" dirty="0"/>
            <a:t>Return hearing</a:t>
          </a:r>
        </a:p>
        <a:p>
          <a:r>
            <a:rPr lang="en-GB" sz="1300" dirty="0"/>
            <a:t>Could be final hearing</a:t>
          </a:r>
        </a:p>
      </dgm:t>
    </dgm:pt>
    <dgm:pt modelId="{4F7AF4C0-E8AB-42FE-9D7E-04203C56DE82}" type="parTrans" cxnId="{BFC8BFFF-838C-4F19-96EE-4C26F230E4C3}">
      <dgm:prSet/>
      <dgm:spPr/>
      <dgm:t>
        <a:bodyPr/>
        <a:lstStyle/>
        <a:p>
          <a:endParaRPr lang="en-GB"/>
        </a:p>
      </dgm:t>
    </dgm:pt>
    <dgm:pt modelId="{007AD448-16A7-40F2-B6E2-53AB99A54453}" type="sibTrans" cxnId="{BFC8BFFF-838C-4F19-96EE-4C26F230E4C3}">
      <dgm:prSet/>
      <dgm:spPr/>
      <dgm:t>
        <a:bodyPr/>
        <a:lstStyle/>
        <a:p>
          <a:endParaRPr lang="en-GB"/>
        </a:p>
      </dgm:t>
    </dgm:pt>
    <dgm:pt modelId="{C141121B-DF06-48B8-812B-D5D1CC766E1B}">
      <dgm:prSet custT="1"/>
      <dgm:spPr/>
      <dgm:t>
        <a:bodyPr/>
        <a:lstStyle/>
        <a:p>
          <a:r>
            <a:rPr lang="en-GB" sz="1500" dirty="0"/>
            <a:t>Final Hearing</a:t>
          </a:r>
        </a:p>
      </dgm:t>
    </dgm:pt>
    <dgm:pt modelId="{A6A33577-5782-413C-9B37-ED31FF543896}" type="parTrans" cxnId="{929BEA07-AB53-4702-BCC8-7EED817CDF9A}">
      <dgm:prSet/>
      <dgm:spPr/>
      <dgm:t>
        <a:bodyPr/>
        <a:lstStyle/>
        <a:p>
          <a:endParaRPr lang="en-GB"/>
        </a:p>
      </dgm:t>
    </dgm:pt>
    <dgm:pt modelId="{704479BA-0407-4D38-9B22-F0CB7F5318C6}" type="sibTrans" cxnId="{929BEA07-AB53-4702-BCC8-7EED817CDF9A}">
      <dgm:prSet/>
      <dgm:spPr/>
      <dgm:t>
        <a:bodyPr/>
        <a:lstStyle/>
        <a:p>
          <a:endParaRPr lang="en-GB"/>
        </a:p>
      </dgm:t>
    </dgm:pt>
    <dgm:pt modelId="{F9C01D70-1A42-48BC-8C18-FBB648DA5C97}" type="pres">
      <dgm:prSet presAssocID="{28F292FA-A9AD-4A28-9EC3-A035071B3576}" presName="hierChild1" presStyleCnt="0">
        <dgm:presLayoutVars>
          <dgm:orgChart val="1"/>
          <dgm:chPref val="1"/>
          <dgm:dir/>
          <dgm:animOne val="branch"/>
          <dgm:animLvl val="lvl"/>
          <dgm:resizeHandles/>
        </dgm:presLayoutVars>
      </dgm:prSet>
      <dgm:spPr/>
    </dgm:pt>
    <dgm:pt modelId="{73A2036D-BC00-472B-9C14-C541197ADFA9}" type="pres">
      <dgm:prSet presAssocID="{87296842-D170-4116-8FB5-373300AE532D}" presName="hierRoot1" presStyleCnt="0">
        <dgm:presLayoutVars>
          <dgm:hierBranch val="init"/>
        </dgm:presLayoutVars>
      </dgm:prSet>
      <dgm:spPr/>
    </dgm:pt>
    <dgm:pt modelId="{4DE91CB0-8D71-421D-9930-4B2A2E987B31}" type="pres">
      <dgm:prSet presAssocID="{87296842-D170-4116-8FB5-373300AE532D}" presName="rootComposite1" presStyleCnt="0"/>
      <dgm:spPr/>
    </dgm:pt>
    <dgm:pt modelId="{0B2DB0B0-4F20-4D29-95AC-67895C62F150}" type="pres">
      <dgm:prSet presAssocID="{87296842-D170-4116-8FB5-373300AE532D}" presName="rootText1" presStyleLbl="node0" presStyleIdx="0" presStyleCnt="1" custScaleX="74422" custScaleY="64133" custLinFactNeighborY="5400">
        <dgm:presLayoutVars>
          <dgm:chPref val="3"/>
        </dgm:presLayoutVars>
      </dgm:prSet>
      <dgm:spPr>
        <a:prstGeom prst="roundRect">
          <a:avLst/>
        </a:prstGeom>
      </dgm:spPr>
    </dgm:pt>
    <dgm:pt modelId="{98F5A073-C0B8-4427-808C-7E32378D071C}" type="pres">
      <dgm:prSet presAssocID="{87296842-D170-4116-8FB5-373300AE532D}" presName="rootConnector1" presStyleLbl="node1" presStyleIdx="0" presStyleCnt="0"/>
      <dgm:spPr/>
    </dgm:pt>
    <dgm:pt modelId="{5D16A8D4-1CF8-4BE2-8C61-CF7AD17C822B}" type="pres">
      <dgm:prSet presAssocID="{87296842-D170-4116-8FB5-373300AE532D}" presName="hierChild2" presStyleCnt="0"/>
      <dgm:spPr/>
    </dgm:pt>
    <dgm:pt modelId="{4D77F4C9-0CF6-4509-B4A7-77D43403BCFC}" type="pres">
      <dgm:prSet presAssocID="{6934B9F8-8A6B-4307-A369-8953F0CB3990}" presName="Name37" presStyleLbl="parChTrans1D2" presStyleIdx="0" presStyleCnt="1"/>
      <dgm:spPr/>
    </dgm:pt>
    <dgm:pt modelId="{664A478F-E40A-431E-A6DE-3C3FBE7B6423}" type="pres">
      <dgm:prSet presAssocID="{A4E50E78-9ECE-4533-BD75-E0279DAA91FE}" presName="hierRoot2" presStyleCnt="0">
        <dgm:presLayoutVars>
          <dgm:hierBranch val="init"/>
        </dgm:presLayoutVars>
      </dgm:prSet>
      <dgm:spPr/>
    </dgm:pt>
    <dgm:pt modelId="{B6AD5258-3E58-4272-BDBA-95F2707CC715}" type="pres">
      <dgm:prSet presAssocID="{A4E50E78-9ECE-4533-BD75-E0279DAA91FE}" presName="rootComposite" presStyleCnt="0"/>
      <dgm:spPr/>
    </dgm:pt>
    <dgm:pt modelId="{6A81AA74-1672-43A3-90F7-002C02D4AA64}" type="pres">
      <dgm:prSet presAssocID="{A4E50E78-9ECE-4533-BD75-E0279DAA91FE}" presName="rootText" presStyleLbl="node2" presStyleIdx="0" presStyleCnt="1" custScaleX="66078" custScaleY="43940">
        <dgm:presLayoutVars>
          <dgm:chPref val="3"/>
        </dgm:presLayoutVars>
      </dgm:prSet>
      <dgm:spPr>
        <a:prstGeom prst="roundRect">
          <a:avLst/>
        </a:prstGeom>
      </dgm:spPr>
    </dgm:pt>
    <dgm:pt modelId="{4CB6333C-714A-484B-9367-715DD4D0D935}" type="pres">
      <dgm:prSet presAssocID="{A4E50E78-9ECE-4533-BD75-E0279DAA91FE}" presName="rootConnector" presStyleLbl="node2" presStyleIdx="0" presStyleCnt="1"/>
      <dgm:spPr/>
    </dgm:pt>
    <dgm:pt modelId="{DAFA062A-96EC-486C-BAE4-422453588432}" type="pres">
      <dgm:prSet presAssocID="{A4E50E78-9ECE-4533-BD75-E0279DAA91FE}" presName="hierChild4" presStyleCnt="0"/>
      <dgm:spPr/>
    </dgm:pt>
    <dgm:pt modelId="{7DAD4212-0F7F-4FBF-BE6B-568896E9A7C7}" type="pres">
      <dgm:prSet presAssocID="{14084FFC-A9CC-4D6C-BD1D-94A0B7CBF550}" presName="Name37" presStyleLbl="parChTrans1D3" presStyleIdx="0" presStyleCnt="1"/>
      <dgm:spPr/>
    </dgm:pt>
    <dgm:pt modelId="{016371C0-0428-42FB-B690-051452E1B418}" type="pres">
      <dgm:prSet presAssocID="{090D1928-7416-4968-89A2-860DE9CE2D6E}" presName="hierRoot2" presStyleCnt="0">
        <dgm:presLayoutVars>
          <dgm:hierBranch val="init"/>
        </dgm:presLayoutVars>
      </dgm:prSet>
      <dgm:spPr/>
    </dgm:pt>
    <dgm:pt modelId="{C4CDC206-2962-4EB9-AB3A-FD45F6A18D53}" type="pres">
      <dgm:prSet presAssocID="{090D1928-7416-4968-89A2-860DE9CE2D6E}" presName="rootComposite" presStyleCnt="0"/>
      <dgm:spPr/>
    </dgm:pt>
    <dgm:pt modelId="{179B8220-9644-4700-A9B2-E15BCBCF4646}" type="pres">
      <dgm:prSet presAssocID="{090D1928-7416-4968-89A2-860DE9CE2D6E}" presName="rootText" presStyleLbl="node3" presStyleIdx="0" presStyleCnt="1" custScaleX="67241" custScaleY="41829">
        <dgm:presLayoutVars>
          <dgm:chPref val="3"/>
        </dgm:presLayoutVars>
      </dgm:prSet>
      <dgm:spPr>
        <a:prstGeom prst="roundRect">
          <a:avLst/>
        </a:prstGeom>
      </dgm:spPr>
    </dgm:pt>
    <dgm:pt modelId="{F74EE709-2164-4CD7-A62D-5495BFEFB636}" type="pres">
      <dgm:prSet presAssocID="{090D1928-7416-4968-89A2-860DE9CE2D6E}" presName="rootConnector" presStyleLbl="node3" presStyleIdx="0" presStyleCnt="1"/>
      <dgm:spPr/>
    </dgm:pt>
    <dgm:pt modelId="{98DD71BB-E5E9-431B-A026-6C5D84F289A6}" type="pres">
      <dgm:prSet presAssocID="{090D1928-7416-4968-89A2-860DE9CE2D6E}" presName="hierChild4" presStyleCnt="0"/>
      <dgm:spPr/>
    </dgm:pt>
    <dgm:pt modelId="{415513BD-1EEF-4527-8D5D-859C45E2C3A7}" type="pres">
      <dgm:prSet presAssocID="{905CA6DD-B199-4802-9611-859C9242C3E3}" presName="Name37" presStyleLbl="parChTrans1D4" presStyleIdx="0" presStyleCnt="5"/>
      <dgm:spPr/>
    </dgm:pt>
    <dgm:pt modelId="{DA08A76E-05E0-4BC8-B259-1CB93DF165F8}" type="pres">
      <dgm:prSet presAssocID="{369766F8-B6EE-481B-8486-244962DA251E}" presName="hierRoot2" presStyleCnt="0">
        <dgm:presLayoutVars>
          <dgm:hierBranch val="init"/>
        </dgm:presLayoutVars>
      </dgm:prSet>
      <dgm:spPr/>
    </dgm:pt>
    <dgm:pt modelId="{91EF4553-BE18-4991-9923-D4A8C1C6937A}" type="pres">
      <dgm:prSet presAssocID="{369766F8-B6EE-481B-8486-244962DA251E}" presName="rootComposite" presStyleCnt="0"/>
      <dgm:spPr/>
    </dgm:pt>
    <dgm:pt modelId="{07EEDAF6-6638-4931-A13D-E0CA6C3D0824}" type="pres">
      <dgm:prSet presAssocID="{369766F8-B6EE-481B-8486-244962DA251E}" presName="rootText" presStyleLbl="node4" presStyleIdx="0" presStyleCnt="5" custScaleX="59772" custScaleY="40394">
        <dgm:presLayoutVars>
          <dgm:chPref val="3"/>
        </dgm:presLayoutVars>
      </dgm:prSet>
      <dgm:spPr>
        <a:prstGeom prst="roundRect">
          <a:avLst/>
        </a:prstGeom>
      </dgm:spPr>
    </dgm:pt>
    <dgm:pt modelId="{30DC282E-ADB9-4840-904A-A5396879E18F}" type="pres">
      <dgm:prSet presAssocID="{369766F8-B6EE-481B-8486-244962DA251E}" presName="rootConnector" presStyleLbl="node4" presStyleIdx="0" presStyleCnt="5"/>
      <dgm:spPr/>
    </dgm:pt>
    <dgm:pt modelId="{EF251F62-B67C-4542-B5B6-64AFA97166C4}" type="pres">
      <dgm:prSet presAssocID="{369766F8-B6EE-481B-8486-244962DA251E}" presName="hierChild4" presStyleCnt="0"/>
      <dgm:spPr/>
    </dgm:pt>
    <dgm:pt modelId="{CEDC389D-5EDA-4D4B-8B41-3F61537F7C9A}" type="pres">
      <dgm:prSet presAssocID="{24C43B91-56FC-496E-B81C-5F84188409A5}" presName="Name37" presStyleLbl="parChTrans1D4" presStyleIdx="1" presStyleCnt="5"/>
      <dgm:spPr/>
    </dgm:pt>
    <dgm:pt modelId="{9C04F8C6-359C-48CC-A232-94E32CF61F77}" type="pres">
      <dgm:prSet presAssocID="{E4ADAF86-5068-40E2-9664-43FE7DBBBE58}" presName="hierRoot2" presStyleCnt="0">
        <dgm:presLayoutVars>
          <dgm:hierBranch val="init"/>
        </dgm:presLayoutVars>
      </dgm:prSet>
      <dgm:spPr/>
    </dgm:pt>
    <dgm:pt modelId="{EA728256-D4CA-4115-B1F0-FA2E5BD37ACD}" type="pres">
      <dgm:prSet presAssocID="{E4ADAF86-5068-40E2-9664-43FE7DBBBE58}" presName="rootComposite" presStyleCnt="0"/>
      <dgm:spPr/>
    </dgm:pt>
    <dgm:pt modelId="{EAEA4E7A-68A9-4D2D-95EF-E335497560C5}" type="pres">
      <dgm:prSet presAssocID="{E4ADAF86-5068-40E2-9664-43FE7DBBBE58}" presName="rootText" presStyleLbl="node4" presStyleIdx="1" presStyleCnt="5" custScaleX="59301" custScaleY="55254" custLinFactNeighborX="-10917" custLinFactNeighborY="-4051">
        <dgm:presLayoutVars>
          <dgm:chPref val="3"/>
        </dgm:presLayoutVars>
      </dgm:prSet>
      <dgm:spPr>
        <a:prstGeom prst="roundRect">
          <a:avLst/>
        </a:prstGeom>
      </dgm:spPr>
    </dgm:pt>
    <dgm:pt modelId="{38629B37-E79E-4134-B138-5C039D3607B6}" type="pres">
      <dgm:prSet presAssocID="{E4ADAF86-5068-40E2-9664-43FE7DBBBE58}" presName="rootConnector" presStyleLbl="node4" presStyleIdx="1" presStyleCnt="5"/>
      <dgm:spPr/>
    </dgm:pt>
    <dgm:pt modelId="{9A5DCDB3-DD73-4825-A56C-9796C5EB0601}" type="pres">
      <dgm:prSet presAssocID="{E4ADAF86-5068-40E2-9664-43FE7DBBBE58}" presName="hierChild4" presStyleCnt="0"/>
      <dgm:spPr/>
    </dgm:pt>
    <dgm:pt modelId="{2CAB2D3F-199E-4EFD-AF52-DA9BCB1F7FCF}" type="pres">
      <dgm:prSet presAssocID="{E4ADAF86-5068-40E2-9664-43FE7DBBBE58}" presName="hierChild5" presStyleCnt="0"/>
      <dgm:spPr/>
    </dgm:pt>
    <dgm:pt modelId="{108F13E6-64AA-4A20-9C49-F893E68DA652}" type="pres">
      <dgm:prSet presAssocID="{369766F8-B6EE-481B-8486-244962DA251E}" presName="hierChild5" presStyleCnt="0"/>
      <dgm:spPr/>
    </dgm:pt>
    <dgm:pt modelId="{75E4057D-53D3-4241-A1C9-4B064D9C06BD}" type="pres">
      <dgm:prSet presAssocID="{EA8FA549-CF43-4A70-8F33-36A06FC9B730}" presName="Name37" presStyleLbl="parChTrans1D4" presStyleIdx="2" presStyleCnt="5"/>
      <dgm:spPr/>
    </dgm:pt>
    <dgm:pt modelId="{179F1C3B-A7E5-45E3-B0A4-5717D6C726C9}" type="pres">
      <dgm:prSet presAssocID="{1BE5FB1C-1344-46B7-905F-01237B475099}" presName="hierRoot2" presStyleCnt="0">
        <dgm:presLayoutVars>
          <dgm:hierBranch val="init"/>
        </dgm:presLayoutVars>
      </dgm:prSet>
      <dgm:spPr/>
    </dgm:pt>
    <dgm:pt modelId="{2595FFDB-3190-4229-95DA-FA76CFF89EF8}" type="pres">
      <dgm:prSet presAssocID="{1BE5FB1C-1344-46B7-905F-01237B475099}" presName="rootComposite" presStyleCnt="0"/>
      <dgm:spPr/>
    </dgm:pt>
    <dgm:pt modelId="{0A8C93B2-85D5-4188-9226-5113EEC349E7}" type="pres">
      <dgm:prSet presAssocID="{1BE5FB1C-1344-46B7-905F-01237B475099}" presName="rootText" presStyleLbl="node4" presStyleIdx="2" presStyleCnt="5" custScaleX="65086" custScaleY="40947">
        <dgm:presLayoutVars>
          <dgm:chPref val="3"/>
        </dgm:presLayoutVars>
      </dgm:prSet>
      <dgm:spPr>
        <a:prstGeom prst="roundRect">
          <a:avLst/>
        </a:prstGeom>
      </dgm:spPr>
    </dgm:pt>
    <dgm:pt modelId="{9978577B-4AAA-4509-A94A-C3D7B3EB0B6F}" type="pres">
      <dgm:prSet presAssocID="{1BE5FB1C-1344-46B7-905F-01237B475099}" presName="rootConnector" presStyleLbl="node4" presStyleIdx="2" presStyleCnt="5"/>
      <dgm:spPr/>
    </dgm:pt>
    <dgm:pt modelId="{C93E565C-0B56-4B78-8484-4A19549EFF3A}" type="pres">
      <dgm:prSet presAssocID="{1BE5FB1C-1344-46B7-905F-01237B475099}" presName="hierChild4" presStyleCnt="0"/>
      <dgm:spPr/>
    </dgm:pt>
    <dgm:pt modelId="{EA3C5F7F-D652-4E2A-8201-A3540104428C}" type="pres">
      <dgm:prSet presAssocID="{4F7AF4C0-E8AB-42FE-9D7E-04203C56DE82}" presName="Name37" presStyleLbl="parChTrans1D4" presStyleIdx="3" presStyleCnt="5"/>
      <dgm:spPr/>
    </dgm:pt>
    <dgm:pt modelId="{45AF5804-3B71-4E59-9354-FB811B5AFB82}" type="pres">
      <dgm:prSet presAssocID="{9C356F11-B7FD-41BA-B1F2-EF7D0CD0CCFA}" presName="hierRoot2" presStyleCnt="0">
        <dgm:presLayoutVars>
          <dgm:hierBranch val="init"/>
        </dgm:presLayoutVars>
      </dgm:prSet>
      <dgm:spPr/>
    </dgm:pt>
    <dgm:pt modelId="{2E678EC8-8EA2-48C8-9E87-12CBE3151233}" type="pres">
      <dgm:prSet presAssocID="{9C356F11-B7FD-41BA-B1F2-EF7D0CD0CCFA}" presName="rootComposite" presStyleCnt="0"/>
      <dgm:spPr/>
    </dgm:pt>
    <dgm:pt modelId="{72AF402D-B64F-44A5-8860-85E1E9210535}" type="pres">
      <dgm:prSet presAssocID="{9C356F11-B7FD-41BA-B1F2-EF7D0CD0CCFA}" presName="rootText" presStyleLbl="node4" presStyleIdx="3" presStyleCnt="5" custScaleX="60925" custScaleY="54902" custLinFactNeighborX="5" custLinFactNeighborY="-4500">
        <dgm:presLayoutVars>
          <dgm:chPref val="3"/>
        </dgm:presLayoutVars>
      </dgm:prSet>
      <dgm:spPr>
        <a:prstGeom prst="roundRect">
          <a:avLst/>
        </a:prstGeom>
      </dgm:spPr>
    </dgm:pt>
    <dgm:pt modelId="{4B467016-2BF4-48BD-A0FF-655DE5DB30EA}" type="pres">
      <dgm:prSet presAssocID="{9C356F11-B7FD-41BA-B1F2-EF7D0CD0CCFA}" presName="rootConnector" presStyleLbl="node4" presStyleIdx="3" presStyleCnt="5"/>
      <dgm:spPr/>
    </dgm:pt>
    <dgm:pt modelId="{895E0260-3439-4FCA-A2B1-6978B6B3B0F3}" type="pres">
      <dgm:prSet presAssocID="{9C356F11-B7FD-41BA-B1F2-EF7D0CD0CCFA}" presName="hierChild4" presStyleCnt="0"/>
      <dgm:spPr/>
    </dgm:pt>
    <dgm:pt modelId="{2AE30A07-6B84-4F8F-976D-F28EC15C9FA0}" type="pres">
      <dgm:prSet presAssocID="{A6A33577-5782-413C-9B37-ED31FF543896}" presName="Name37" presStyleLbl="parChTrans1D4" presStyleIdx="4" presStyleCnt="5"/>
      <dgm:spPr/>
    </dgm:pt>
    <dgm:pt modelId="{4F62C530-E243-4BBB-BE0B-B994E9E695B2}" type="pres">
      <dgm:prSet presAssocID="{C141121B-DF06-48B8-812B-D5D1CC766E1B}" presName="hierRoot2" presStyleCnt="0">
        <dgm:presLayoutVars>
          <dgm:hierBranch val="init"/>
        </dgm:presLayoutVars>
      </dgm:prSet>
      <dgm:spPr/>
    </dgm:pt>
    <dgm:pt modelId="{DB2E5FD2-E687-477E-8436-4BA470BB56D0}" type="pres">
      <dgm:prSet presAssocID="{C141121B-DF06-48B8-812B-D5D1CC766E1B}" presName="rootComposite" presStyleCnt="0"/>
      <dgm:spPr/>
    </dgm:pt>
    <dgm:pt modelId="{E3E21822-8AC5-46AF-95BB-F13C5A5A6463}" type="pres">
      <dgm:prSet presAssocID="{C141121B-DF06-48B8-812B-D5D1CC766E1B}" presName="rootText" presStyleLbl="node4" presStyleIdx="4" presStyleCnt="5" custScaleX="60919" custScaleY="46603" custLinFactNeighborX="-60113" custLinFactNeighborY="-25064">
        <dgm:presLayoutVars>
          <dgm:chPref val="3"/>
        </dgm:presLayoutVars>
      </dgm:prSet>
      <dgm:spPr>
        <a:prstGeom prst="roundRect">
          <a:avLst/>
        </a:prstGeom>
      </dgm:spPr>
    </dgm:pt>
    <dgm:pt modelId="{142B7344-E3B9-4CF5-804F-593FA83F21DA}" type="pres">
      <dgm:prSet presAssocID="{C141121B-DF06-48B8-812B-D5D1CC766E1B}" presName="rootConnector" presStyleLbl="node4" presStyleIdx="4" presStyleCnt="5"/>
      <dgm:spPr/>
    </dgm:pt>
    <dgm:pt modelId="{5581FFBF-A0A2-4A8B-923B-1C62A5C4E090}" type="pres">
      <dgm:prSet presAssocID="{C141121B-DF06-48B8-812B-D5D1CC766E1B}" presName="hierChild4" presStyleCnt="0"/>
      <dgm:spPr/>
    </dgm:pt>
    <dgm:pt modelId="{F88F41E2-1A4D-453F-840C-08C7083DD417}" type="pres">
      <dgm:prSet presAssocID="{C141121B-DF06-48B8-812B-D5D1CC766E1B}" presName="hierChild5" presStyleCnt="0"/>
      <dgm:spPr/>
    </dgm:pt>
    <dgm:pt modelId="{A0DB2AAB-8993-46FE-A51E-447407D254BB}" type="pres">
      <dgm:prSet presAssocID="{9C356F11-B7FD-41BA-B1F2-EF7D0CD0CCFA}" presName="hierChild5" presStyleCnt="0"/>
      <dgm:spPr/>
    </dgm:pt>
    <dgm:pt modelId="{B2E27115-5536-4A02-A559-AA23207233BA}" type="pres">
      <dgm:prSet presAssocID="{1BE5FB1C-1344-46B7-905F-01237B475099}" presName="hierChild5" presStyleCnt="0"/>
      <dgm:spPr/>
    </dgm:pt>
    <dgm:pt modelId="{C6CCD776-ACB7-4361-8D15-17AEF19DA135}" type="pres">
      <dgm:prSet presAssocID="{090D1928-7416-4968-89A2-860DE9CE2D6E}" presName="hierChild5" presStyleCnt="0"/>
      <dgm:spPr/>
    </dgm:pt>
    <dgm:pt modelId="{677D2387-76D3-4484-A685-BB17ED55D67C}" type="pres">
      <dgm:prSet presAssocID="{A4E50E78-9ECE-4533-BD75-E0279DAA91FE}" presName="hierChild5" presStyleCnt="0"/>
      <dgm:spPr/>
    </dgm:pt>
    <dgm:pt modelId="{4A27F152-AA94-44D2-9D08-B281358C189E}" type="pres">
      <dgm:prSet presAssocID="{87296842-D170-4116-8FB5-373300AE532D}" presName="hierChild3" presStyleCnt="0"/>
      <dgm:spPr/>
    </dgm:pt>
  </dgm:ptLst>
  <dgm:cxnLst>
    <dgm:cxn modelId="{84E63206-1A19-4991-B547-70D416E1CA4B}" type="presOf" srcId="{C141121B-DF06-48B8-812B-D5D1CC766E1B}" destId="{E3E21822-8AC5-46AF-95BB-F13C5A5A6463}" srcOrd="0" destOrd="0" presId="urn:microsoft.com/office/officeart/2005/8/layout/orgChart1"/>
    <dgm:cxn modelId="{C3A3BE06-F811-4143-9FA7-123ADF509D55}" type="presOf" srcId="{369766F8-B6EE-481B-8486-244962DA251E}" destId="{30DC282E-ADB9-4840-904A-A5396879E18F}" srcOrd="1" destOrd="0" presId="urn:microsoft.com/office/officeart/2005/8/layout/orgChart1"/>
    <dgm:cxn modelId="{929BEA07-AB53-4702-BCC8-7EED817CDF9A}" srcId="{9C356F11-B7FD-41BA-B1F2-EF7D0CD0CCFA}" destId="{C141121B-DF06-48B8-812B-D5D1CC766E1B}" srcOrd="0" destOrd="0" parTransId="{A6A33577-5782-413C-9B37-ED31FF543896}" sibTransId="{704479BA-0407-4D38-9B22-F0CB7F5318C6}"/>
    <dgm:cxn modelId="{8274910B-0BC1-4467-923E-693E6E9D080C}" type="presOf" srcId="{9C356F11-B7FD-41BA-B1F2-EF7D0CD0CCFA}" destId="{72AF402D-B64F-44A5-8860-85E1E9210535}" srcOrd="0" destOrd="0" presId="urn:microsoft.com/office/officeart/2005/8/layout/orgChart1"/>
    <dgm:cxn modelId="{885A700C-9C46-4546-AF6D-67E32DEA2577}" type="presOf" srcId="{090D1928-7416-4968-89A2-860DE9CE2D6E}" destId="{F74EE709-2164-4CD7-A62D-5495BFEFB636}" srcOrd="1" destOrd="0" presId="urn:microsoft.com/office/officeart/2005/8/layout/orgChart1"/>
    <dgm:cxn modelId="{D06DAA14-A66E-45DF-8623-351A353BA99F}" type="presOf" srcId="{28F292FA-A9AD-4A28-9EC3-A035071B3576}" destId="{F9C01D70-1A42-48BC-8C18-FBB648DA5C97}" srcOrd="0" destOrd="0" presId="urn:microsoft.com/office/officeart/2005/8/layout/orgChart1"/>
    <dgm:cxn modelId="{C8DD7C17-BF94-4CF4-BB9F-6375DC4FD9EB}" type="presOf" srcId="{A6A33577-5782-413C-9B37-ED31FF543896}" destId="{2AE30A07-6B84-4F8F-976D-F28EC15C9FA0}" srcOrd="0" destOrd="0" presId="urn:microsoft.com/office/officeart/2005/8/layout/orgChart1"/>
    <dgm:cxn modelId="{AA24701E-A86C-4129-B9DC-BA0CB692009D}" type="presOf" srcId="{369766F8-B6EE-481B-8486-244962DA251E}" destId="{07EEDAF6-6638-4931-A13D-E0CA6C3D0824}" srcOrd="0" destOrd="0" presId="urn:microsoft.com/office/officeart/2005/8/layout/orgChart1"/>
    <dgm:cxn modelId="{530F012D-EB90-4238-AFC0-F31948C39B7B}" type="presOf" srcId="{090D1928-7416-4968-89A2-860DE9CE2D6E}" destId="{179B8220-9644-4700-A9B2-E15BCBCF4646}" srcOrd="0" destOrd="0" presId="urn:microsoft.com/office/officeart/2005/8/layout/orgChart1"/>
    <dgm:cxn modelId="{1BEBEA36-DB3D-41F0-BFA7-1FC6AA6F00DD}" type="presOf" srcId="{A4E50E78-9ECE-4533-BD75-E0279DAA91FE}" destId="{6A81AA74-1672-43A3-90F7-002C02D4AA64}" srcOrd="0" destOrd="0" presId="urn:microsoft.com/office/officeart/2005/8/layout/orgChart1"/>
    <dgm:cxn modelId="{8A780237-FB91-45EE-8EA8-D1CF86202BA3}" type="presOf" srcId="{A4E50E78-9ECE-4533-BD75-E0279DAA91FE}" destId="{4CB6333C-714A-484B-9367-715DD4D0D935}" srcOrd="1" destOrd="0" presId="urn:microsoft.com/office/officeart/2005/8/layout/orgChart1"/>
    <dgm:cxn modelId="{8277BB38-E2A2-487E-AEF0-01177AB36A3D}" type="presOf" srcId="{6934B9F8-8A6B-4307-A369-8953F0CB3990}" destId="{4D77F4C9-0CF6-4509-B4A7-77D43403BCFC}" srcOrd="0" destOrd="0" presId="urn:microsoft.com/office/officeart/2005/8/layout/orgChart1"/>
    <dgm:cxn modelId="{53826E66-CD90-49D0-88E1-8C19E590CEAE}" type="presOf" srcId="{1BE5FB1C-1344-46B7-905F-01237B475099}" destId="{0A8C93B2-85D5-4188-9226-5113EEC349E7}" srcOrd="0" destOrd="0" presId="urn:microsoft.com/office/officeart/2005/8/layout/orgChart1"/>
    <dgm:cxn modelId="{B834C26D-4ADC-4D33-8D92-9BCE3F470A0F}" srcId="{090D1928-7416-4968-89A2-860DE9CE2D6E}" destId="{369766F8-B6EE-481B-8486-244962DA251E}" srcOrd="0" destOrd="0" parTransId="{905CA6DD-B199-4802-9611-859C9242C3E3}" sibTransId="{2D4B4CB6-CE16-4CAC-912A-1D2E95128895}"/>
    <dgm:cxn modelId="{407AC175-B85D-4BDC-974B-D9BCDD1DDD76}" type="presOf" srcId="{87296842-D170-4116-8FB5-373300AE532D}" destId="{0B2DB0B0-4F20-4D29-95AC-67895C62F150}" srcOrd="0" destOrd="0" presId="urn:microsoft.com/office/officeart/2005/8/layout/orgChart1"/>
    <dgm:cxn modelId="{BEB84C5A-A191-4ED4-9430-4D9D51CB6745}" srcId="{A4E50E78-9ECE-4533-BD75-E0279DAA91FE}" destId="{090D1928-7416-4968-89A2-860DE9CE2D6E}" srcOrd="0" destOrd="0" parTransId="{14084FFC-A9CC-4D6C-BD1D-94A0B7CBF550}" sibTransId="{5C4B4868-D613-47AD-ADEF-DE3733F98CCB}"/>
    <dgm:cxn modelId="{E795747C-16B0-4D51-BF97-DA1259567C31}" type="presOf" srcId="{905CA6DD-B199-4802-9611-859C9242C3E3}" destId="{415513BD-1EEF-4527-8D5D-859C45E2C3A7}" srcOrd="0" destOrd="0" presId="urn:microsoft.com/office/officeart/2005/8/layout/orgChart1"/>
    <dgm:cxn modelId="{6058CD7D-D4AD-47A7-A2C4-E0DC7EF8AE14}" srcId="{090D1928-7416-4968-89A2-860DE9CE2D6E}" destId="{1BE5FB1C-1344-46B7-905F-01237B475099}" srcOrd="1" destOrd="0" parTransId="{EA8FA549-CF43-4A70-8F33-36A06FC9B730}" sibTransId="{A1C41B3F-701C-4D5C-B6BE-410183C89E01}"/>
    <dgm:cxn modelId="{C64AD88A-CFB6-441A-B1DD-8C5FF314B941}" type="presOf" srcId="{9C356F11-B7FD-41BA-B1F2-EF7D0CD0CCFA}" destId="{4B467016-2BF4-48BD-A0FF-655DE5DB30EA}" srcOrd="1" destOrd="0" presId="urn:microsoft.com/office/officeart/2005/8/layout/orgChart1"/>
    <dgm:cxn modelId="{F3CEFA8B-17FA-4C08-A45A-3B171C9B963D}" type="presOf" srcId="{1BE5FB1C-1344-46B7-905F-01237B475099}" destId="{9978577B-4AAA-4509-A94A-C3D7B3EB0B6F}" srcOrd="1" destOrd="0" presId="urn:microsoft.com/office/officeart/2005/8/layout/orgChart1"/>
    <dgm:cxn modelId="{45628499-338D-463B-B5BE-2E0701959C55}" type="presOf" srcId="{4F7AF4C0-E8AB-42FE-9D7E-04203C56DE82}" destId="{EA3C5F7F-D652-4E2A-8201-A3540104428C}" srcOrd="0" destOrd="0" presId="urn:microsoft.com/office/officeart/2005/8/layout/orgChart1"/>
    <dgm:cxn modelId="{DEFE84A1-2075-4A0F-B94C-DE2CDF2A491F}" type="presOf" srcId="{EA8FA549-CF43-4A70-8F33-36A06FC9B730}" destId="{75E4057D-53D3-4241-A1C9-4B064D9C06BD}" srcOrd="0" destOrd="0" presId="urn:microsoft.com/office/officeart/2005/8/layout/orgChart1"/>
    <dgm:cxn modelId="{5CFE86A1-E0A6-41D7-B682-8C6A8B53ECC4}" srcId="{369766F8-B6EE-481B-8486-244962DA251E}" destId="{E4ADAF86-5068-40E2-9664-43FE7DBBBE58}" srcOrd="0" destOrd="0" parTransId="{24C43B91-56FC-496E-B81C-5F84188409A5}" sibTransId="{25FA8E21-127E-4425-A018-20489B5C688C}"/>
    <dgm:cxn modelId="{020C8FAE-F90D-4B55-A00D-0EF62E20C30A}" type="presOf" srcId="{24C43B91-56FC-496E-B81C-5F84188409A5}" destId="{CEDC389D-5EDA-4D4B-8B41-3F61537F7C9A}" srcOrd="0" destOrd="0" presId="urn:microsoft.com/office/officeart/2005/8/layout/orgChart1"/>
    <dgm:cxn modelId="{A6078CB1-24C3-45C3-A9F8-2DD0B0E99B71}" type="presOf" srcId="{14084FFC-A9CC-4D6C-BD1D-94A0B7CBF550}" destId="{7DAD4212-0F7F-4FBF-BE6B-568896E9A7C7}" srcOrd="0" destOrd="0" presId="urn:microsoft.com/office/officeart/2005/8/layout/orgChart1"/>
    <dgm:cxn modelId="{DAC3F9C0-5CEF-488A-9292-674630CC7758}" type="presOf" srcId="{E4ADAF86-5068-40E2-9664-43FE7DBBBE58}" destId="{38629B37-E79E-4134-B138-5C039D3607B6}" srcOrd="1" destOrd="0" presId="urn:microsoft.com/office/officeart/2005/8/layout/orgChart1"/>
    <dgm:cxn modelId="{2C4759C8-9E63-4EA9-8903-DE1EACF7E8B6}" type="presOf" srcId="{E4ADAF86-5068-40E2-9664-43FE7DBBBE58}" destId="{EAEA4E7A-68A9-4D2D-95EF-E335497560C5}" srcOrd="0" destOrd="0" presId="urn:microsoft.com/office/officeart/2005/8/layout/orgChart1"/>
    <dgm:cxn modelId="{4B0319C9-3C53-4A40-8C4E-144C01DEB06F}" type="presOf" srcId="{87296842-D170-4116-8FB5-373300AE532D}" destId="{98F5A073-C0B8-4427-808C-7E32378D071C}" srcOrd="1" destOrd="0" presId="urn:microsoft.com/office/officeart/2005/8/layout/orgChart1"/>
    <dgm:cxn modelId="{EFB594CC-661B-4DBE-85C2-2268F576857C}" srcId="{87296842-D170-4116-8FB5-373300AE532D}" destId="{A4E50E78-9ECE-4533-BD75-E0279DAA91FE}" srcOrd="0" destOrd="0" parTransId="{6934B9F8-8A6B-4307-A369-8953F0CB3990}" sibTransId="{F0B491ED-70ED-4ED4-AAEA-4B3AD89B7EA3}"/>
    <dgm:cxn modelId="{5B9FF5D2-19BB-41C8-9F2F-64DE4A806A5D}" srcId="{28F292FA-A9AD-4A28-9EC3-A035071B3576}" destId="{87296842-D170-4116-8FB5-373300AE532D}" srcOrd="0" destOrd="0" parTransId="{F6715B6F-AD7D-4E38-8870-1A1B99BE3648}" sibTransId="{E0C9988B-B2D9-4304-93E2-E7727AC74137}"/>
    <dgm:cxn modelId="{2964FFF2-8D28-41EC-B83E-A4125542DA45}" type="presOf" srcId="{C141121B-DF06-48B8-812B-D5D1CC766E1B}" destId="{142B7344-E3B9-4CF5-804F-593FA83F21DA}" srcOrd="1" destOrd="0" presId="urn:microsoft.com/office/officeart/2005/8/layout/orgChart1"/>
    <dgm:cxn modelId="{BFC8BFFF-838C-4F19-96EE-4C26F230E4C3}" srcId="{1BE5FB1C-1344-46B7-905F-01237B475099}" destId="{9C356F11-B7FD-41BA-B1F2-EF7D0CD0CCFA}" srcOrd="0" destOrd="0" parTransId="{4F7AF4C0-E8AB-42FE-9D7E-04203C56DE82}" sibTransId="{007AD448-16A7-40F2-B6E2-53AB99A54453}"/>
    <dgm:cxn modelId="{A220276A-3694-46B3-A928-17E2B5DBF2B0}" type="presParOf" srcId="{F9C01D70-1A42-48BC-8C18-FBB648DA5C97}" destId="{73A2036D-BC00-472B-9C14-C541197ADFA9}" srcOrd="0" destOrd="0" presId="urn:microsoft.com/office/officeart/2005/8/layout/orgChart1"/>
    <dgm:cxn modelId="{B9138022-5200-4BCD-AC8D-7C5FC686CB98}" type="presParOf" srcId="{73A2036D-BC00-472B-9C14-C541197ADFA9}" destId="{4DE91CB0-8D71-421D-9930-4B2A2E987B31}" srcOrd="0" destOrd="0" presId="urn:microsoft.com/office/officeart/2005/8/layout/orgChart1"/>
    <dgm:cxn modelId="{007B5518-783C-48D0-84C8-838C798F0499}" type="presParOf" srcId="{4DE91CB0-8D71-421D-9930-4B2A2E987B31}" destId="{0B2DB0B0-4F20-4D29-95AC-67895C62F150}" srcOrd="0" destOrd="0" presId="urn:microsoft.com/office/officeart/2005/8/layout/orgChart1"/>
    <dgm:cxn modelId="{E4EC3CC3-9B2F-4100-A5D5-90302EBC86B1}" type="presParOf" srcId="{4DE91CB0-8D71-421D-9930-4B2A2E987B31}" destId="{98F5A073-C0B8-4427-808C-7E32378D071C}" srcOrd="1" destOrd="0" presId="urn:microsoft.com/office/officeart/2005/8/layout/orgChart1"/>
    <dgm:cxn modelId="{5EBFFA6B-F83A-474D-9CC9-6A353187FC45}" type="presParOf" srcId="{73A2036D-BC00-472B-9C14-C541197ADFA9}" destId="{5D16A8D4-1CF8-4BE2-8C61-CF7AD17C822B}" srcOrd="1" destOrd="0" presId="urn:microsoft.com/office/officeart/2005/8/layout/orgChart1"/>
    <dgm:cxn modelId="{94071373-36D8-4227-9A65-1B5ADEE891D2}" type="presParOf" srcId="{5D16A8D4-1CF8-4BE2-8C61-CF7AD17C822B}" destId="{4D77F4C9-0CF6-4509-B4A7-77D43403BCFC}" srcOrd="0" destOrd="0" presId="urn:microsoft.com/office/officeart/2005/8/layout/orgChart1"/>
    <dgm:cxn modelId="{E79B166F-470E-4D27-8CF0-A37A14C13935}" type="presParOf" srcId="{5D16A8D4-1CF8-4BE2-8C61-CF7AD17C822B}" destId="{664A478F-E40A-431E-A6DE-3C3FBE7B6423}" srcOrd="1" destOrd="0" presId="urn:microsoft.com/office/officeart/2005/8/layout/orgChart1"/>
    <dgm:cxn modelId="{CFA33DA3-25AD-4BA2-8FD3-2C470F710DEF}" type="presParOf" srcId="{664A478F-E40A-431E-A6DE-3C3FBE7B6423}" destId="{B6AD5258-3E58-4272-BDBA-95F2707CC715}" srcOrd="0" destOrd="0" presId="urn:microsoft.com/office/officeart/2005/8/layout/orgChart1"/>
    <dgm:cxn modelId="{29E827A9-50D7-4D38-B703-F3F75814FB70}" type="presParOf" srcId="{B6AD5258-3E58-4272-BDBA-95F2707CC715}" destId="{6A81AA74-1672-43A3-90F7-002C02D4AA64}" srcOrd="0" destOrd="0" presId="urn:microsoft.com/office/officeart/2005/8/layout/orgChart1"/>
    <dgm:cxn modelId="{CE95FF13-8371-4619-91D6-E283815E31D2}" type="presParOf" srcId="{B6AD5258-3E58-4272-BDBA-95F2707CC715}" destId="{4CB6333C-714A-484B-9367-715DD4D0D935}" srcOrd="1" destOrd="0" presId="urn:microsoft.com/office/officeart/2005/8/layout/orgChart1"/>
    <dgm:cxn modelId="{6B08337A-73EC-40A2-BECC-557A6D47B253}" type="presParOf" srcId="{664A478F-E40A-431E-A6DE-3C3FBE7B6423}" destId="{DAFA062A-96EC-486C-BAE4-422453588432}" srcOrd="1" destOrd="0" presId="urn:microsoft.com/office/officeart/2005/8/layout/orgChart1"/>
    <dgm:cxn modelId="{685E1300-45FC-421F-9BE3-617B2564DC0B}" type="presParOf" srcId="{DAFA062A-96EC-486C-BAE4-422453588432}" destId="{7DAD4212-0F7F-4FBF-BE6B-568896E9A7C7}" srcOrd="0" destOrd="0" presId="urn:microsoft.com/office/officeart/2005/8/layout/orgChart1"/>
    <dgm:cxn modelId="{46E4BB56-7042-4BE4-B2CA-FD48829635C3}" type="presParOf" srcId="{DAFA062A-96EC-486C-BAE4-422453588432}" destId="{016371C0-0428-42FB-B690-051452E1B418}" srcOrd="1" destOrd="0" presId="urn:microsoft.com/office/officeart/2005/8/layout/orgChart1"/>
    <dgm:cxn modelId="{83CF0A03-C28F-41A0-9336-69897E9370DB}" type="presParOf" srcId="{016371C0-0428-42FB-B690-051452E1B418}" destId="{C4CDC206-2962-4EB9-AB3A-FD45F6A18D53}" srcOrd="0" destOrd="0" presId="urn:microsoft.com/office/officeart/2005/8/layout/orgChart1"/>
    <dgm:cxn modelId="{81CFE578-7ABD-4A7E-A47B-543D20974E1B}" type="presParOf" srcId="{C4CDC206-2962-4EB9-AB3A-FD45F6A18D53}" destId="{179B8220-9644-4700-A9B2-E15BCBCF4646}" srcOrd="0" destOrd="0" presId="urn:microsoft.com/office/officeart/2005/8/layout/orgChart1"/>
    <dgm:cxn modelId="{F3D0897E-93A4-48E0-948C-A82895C1B9A8}" type="presParOf" srcId="{C4CDC206-2962-4EB9-AB3A-FD45F6A18D53}" destId="{F74EE709-2164-4CD7-A62D-5495BFEFB636}" srcOrd="1" destOrd="0" presId="urn:microsoft.com/office/officeart/2005/8/layout/orgChart1"/>
    <dgm:cxn modelId="{D99C2868-1FAC-4BA6-8E8A-B5420F138CE8}" type="presParOf" srcId="{016371C0-0428-42FB-B690-051452E1B418}" destId="{98DD71BB-E5E9-431B-A026-6C5D84F289A6}" srcOrd="1" destOrd="0" presId="urn:microsoft.com/office/officeart/2005/8/layout/orgChart1"/>
    <dgm:cxn modelId="{5C259F40-6E02-4DD0-B576-9BEE5F248E51}" type="presParOf" srcId="{98DD71BB-E5E9-431B-A026-6C5D84F289A6}" destId="{415513BD-1EEF-4527-8D5D-859C45E2C3A7}" srcOrd="0" destOrd="0" presId="urn:microsoft.com/office/officeart/2005/8/layout/orgChart1"/>
    <dgm:cxn modelId="{4C6FE917-6564-43ED-8BD4-95246BBE8E6E}" type="presParOf" srcId="{98DD71BB-E5E9-431B-A026-6C5D84F289A6}" destId="{DA08A76E-05E0-4BC8-B259-1CB93DF165F8}" srcOrd="1" destOrd="0" presId="urn:microsoft.com/office/officeart/2005/8/layout/orgChart1"/>
    <dgm:cxn modelId="{A1987957-22B7-4428-BA37-7056F5D26DC0}" type="presParOf" srcId="{DA08A76E-05E0-4BC8-B259-1CB93DF165F8}" destId="{91EF4553-BE18-4991-9923-D4A8C1C6937A}" srcOrd="0" destOrd="0" presId="urn:microsoft.com/office/officeart/2005/8/layout/orgChart1"/>
    <dgm:cxn modelId="{8F70C3A2-1106-43F7-B601-905DC8C6CFEA}" type="presParOf" srcId="{91EF4553-BE18-4991-9923-D4A8C1C6937A}" destId="{07EEDAF6-6638-4931-A13D-E0CA6C3D0824}" srcOrd="0" destOrd="0" presId="urn:microsoft.com/office/officeart/2005/8/layout/orgChart1"/>
    <dgm:cxn modelId="{2650D602-6E2B-4A9A-AFDB-5559D38D3F58}" type="presParOf" srcId="{91EF4553-BE18-4991-9923-D4A8C1C6937A}" destId="{30DC282E-ADB9-4840-904A-A5396879E18F}" srcOrd="1" destOrd="0" presId="urn:microsoft.com/office/officeart/2005/8/layout/orgChart1"/>
    <dgm:cxn modelId="{189D9B3D-C0F3-4F92-8EEB-5C65F02D8C0D}" type="presParOf" srcId="{DA08A76E-05E0-4BC8-B259-1CB93DF165F8}" destId="{EF251F62-B67C-4542-B5B6-64AFA97166C4}" srcOrd="1" destOrd="0" presId="urn:microsoft.com/office/officeart/2005/8/layout/orgChart1"/>
    <dgm:cxn modelId="{A438B9CF-ACE1-4E57-9016-8A74E2574408}" type="presParOf" srcId="{EF251F62-B67C-4542-B5B6-64AFA97166C4}" destId="{CEDC389D-5EDA-4D4B-8B41-3F61537F7C9A}" srcOrd="0" destOrd="0" presId="urn:microsoft.com/office/officeart/2005/8/layout/orgChart1"/>
    <dgm:cxn modelId="{205C96C7-D261-46E7-998B-D29F64F2EBB8}" type="presParOf" srcId="{EF251F62-B67C-4542-B5B6-64AFA97166C4}" destId="{9C04F8C6-359C-48CC-A232-94E32CF61F77}" srcOrd="1" destOrd="0" presId="urn:microsoft.com/office/officeart/2005/8/layout/orgChart1"/>
    <dgm:cxn modelId="{637ED0FA-7B90-4937-881A-DA20324F6FB2}" type="presParOf" srcId="{9C04F8C6-359C-48CC-A232-94E32CF61F77}" destId="{EA728256-D4CA-4115-B1F0-FA2E5BD37ACD}" srcOrd="0" destOrd="0" presId="urn:microsoft.com/office/officeart/2005/8/layout/orgChart1"/>
    <dgm:cxn modelId="{7EDAB9C4-BD50-4E6E-AF51-D4509A3A44B2}" type="presParOf" srcId="{EA728256-D4CA-4115-B1F0-FA2E5BD37ACD}" destId="{EAEA4E7A-68A9-4D2D-95EF-E335497560C5}" srcOrd="0" destOrd="0" presId="urn:microsoft.com/office/officeart/2005/8/layout/orgChart1"/>
    <dgm:cxn modelId="{F15145BA-58AA-4B72-80D2-14F966900A5F}" type="presParOf" srcId="{EA728256-D4CA-4115-B1F0-FA2E5BD37ACD}" destId="{38629B37-E79E-4134-B138-5C039D3607B6}" srcOrd="1" destOrd="0" presId="urn:microsoft.com/office/officeart/2005/8/layout/orgChart1"/>
    <dgm:cxn modelId="{397A50CF-51D0-4C01-9FCC-F95084BD4541}" type="presParOf" srcId="{9C04F8C6-359C-48CC-A232-94E32CF61F77}" destId="{9A5DCDB3-DD73-4825-A56C-9796C5EB0601}" srcOrd="1" destOrd="0" presId="urn:microsoft.com/office/officeart/2005/8/layout/orgChart1"/>
    <dgm:cxn modelId="{FA086AD6-63FD-4C3C-9CC0-3CB6875E2EDA}" type="presParOf" srcId="{9C04F8C6-359C-48CC-A232-94E32CF61F77}" destId="{2CAB2D3F-199E-4EFD-AF52-DA9BCB1F7FCF}" srcOrd="2" destOrd="0" presId="urn:microsoft.com/office/officeart/2005/8/layout/orgChart1"/>
    <dgm:cxn modelId="{FEC76055-FB10-4DC1-821D-16674EF4C1C4}" type="presParOf" srcId="{DA08A76E-05E0-4BC8-B259-1CB93DF165F8}" destId="{108F13E6-64AA-4A20-9C49-F893E68DA652}" srcOrd="2" destOrd="0" presId="urn:microsoft.com/office/officeart/2005/8/layout/orgChart1"/>
    <dgm:cxn modelId="{0F924ACB-6E04-45F1-A9D4-51DC8A756E04}" type="presParOf" srcId="{98DD71BB-E5E9-431B-A026-6C5D84F289A6}" destId="{75E4057D-53D3-4241-A1C9-4B064D9C06BD}" srcOrd="2" destOrd="0" presId="urn:microsoft.com/office/officeart/2005/8/layout/orgChart1"/>
    <dgm:cxn modelId="{660F794D-8C57-4CF2-B61C-9F3D41E40F0E}" type="presParOf" srcId="{98DD71BB-E5E9-431B-A026-6C5D84F289A6}" destId="{179F1C3B-A7E5-45E3-B0A4-5717D6C726C9}" srcOrd="3" destOrd="0" presId="urn:microsoft.com/office/officeart/2005/8/layout/orgChart1"/>
    <dgm:cxn modelId="{C48D4020-C857-48B4-9ED0-9ECB8D313000}" type="presParOf" srcId="{179F1C3B-A7E5-45E3-B0A4-5717D6C726C9}" destId="{2595FFDB-3190-4229-95DA-FA76CFF89EF8}" srcOrd="0" destOrd="0" presId="urn:microsoft.com/office/officeart/2005/8/layout/orgChart1"/>
    <dgm:cxn modelId="{CC3B7BE7-2792-4683-AE70-F2255EB16A7E}" type="presParOf" srcId="{2595FFDB-3190-4229-95DA-FA76CFF89EF8}" destId="{0A8C93B2-85D5-4188-9226-5113EEC349E7}" srcOrd="0" destOrd="0" presId="urn:microsoft.com/office/officeart/2005/8/layout/orgChart1"/>
    <dgm:cxn modelId="{2CE26969-60D3-4A1B-BBFA-8B22940C5D60}" type="presParOf" srcId="{2595FFDB-3190-4229-95DA-FA76CFF89EF8}" destId="{9978577B-4AAA-4509-A94A-C3D7B3EB0B6F}" srcOrd="1" destOrd="0" presId="urn:microsoft.com/office/officeart/2005/8/layout/orgChart1"/>
    <dgm:cxn modelId="{5F06672A-57C6-4503-BEA2-366A2B989B91}" type="presParOf" srcId="{179F1C3B-A7E5-45E3-B0A4-5717D6C726C9}" destId="{C93E565C-0B56-4B78-8484-4A19549EFF3A}" srcOrd="1" destOrd="0" presId="urn:microsoft.com/office/officeart/2005/8/layout/orgChart1"/>
    <dgm:cxn modelId="{AD495CE1-641A-453C-8EA1-0E9C5A319A12}" type="presParOf" srcId="{C93E565C-0B56-4B78-8484-4A19549EFF3A}" destId="{EA3C5F7F-D652-4E2A-8201-A3540104428C}" srcOrd="0" destOrd="0" presId="urn:microsoft.com/office/officeart/2005/8/layout/orgChart1"/>
    <dgm:cxn modelId="{0C4764CA-A1CC-4F21-9596-4A1B56B60EF2}" type="presParOf" srcId="{C93E565C-0B56-4B78-8484-4A19549EFF3A}" destId="{45AF5804-3B71-4E59-9354-FB811B5AFB82}" srcOrd="1" destOrd="0" presId="urn:microsoft.com/office/officeart/2005/8/layout/orgChart1"/>
    <dgm:cxn modelId="{F28E7E15-39BA-46EE-917B-2E116E3DBB31}" type="presParOf" srcId="{45AF5804-3B71-4E59-9354-FB811B5AFB82}" destId="{2E678EC8-8EA2-48C8-9E87-12CBE3151233}" srcOrd="0" destOrd="0" presId="urn:microsoft.com/office/officeart/2005/8/layout/orgChart1"/>
    <dgm:cxn modelId="{129982C8-C658-4CEE-A460-091E5B1EFB0D}" type="presParOf" srcId="{2E678EC8-8EA2-48C8-9E87-12CBE3151233}" destId="{72AF402D-B64F-44A5-8860-85E1E9210535}" srcOrd="0" destOrd="0" presId="urn:microsoft.com/office/officeart/2005/8/layout/orgChart1"/>
    <dgm:cxn modelId="{2C32614A-579A-4BA8-ABEE-F3613226D445}" type="presParOf" srcId="{2E678EC8-8EA2-48C8-9E87-12CBE3151233}" destId="{4B467016-2BF4-48BD-A0FF-655DE5DB30EA}" srcOrd="1" destOrd="0" presId="urn:microsoft.com/office/officeart/2005/8/layout/orgChart1"/>
    <dgm:cxn modelId="{1115199E-B2E6-4556-B16C-2AC6AFD1CD42}" type="presParOf" srcId="{45AF5804-3B71-4E59-9354-FB811B5AFB82}" destId="{895E0260-3439-4FCA-A2B1-6978B6B3B0F3}" srcOrd="1" destOrd="0" presId="urn:microsoft.com/office/officeart/2005/8/layout/orgChart1"/>
    <dgm:cxn modelId="{DEE534FD-3A33-4993-9F29-8A987A91258C}" type="presParOf" srcId="{895E0260-3439-4FCA-A2B1-6978B6B3B0F3}" destId="{2AE30A07-6B84-4F8F-976D-F28EC15C9FA0}" srcOrd="0" destOrd="0" presId="urn:microsoft.com/office/officeart/2005/8/layout/orgChart1"/>
    <dgm:cxn modelId="{36D3C7D8-56A4-4B2C-B6CB-2C7844DF14FC}" type="presParOf" srcId="{895E0260-3439-4FCA-A2B1-6978B6B3B0F3}" destId="{4F62C530-E243-4BBB-BE0B-B994E9E695B2}" srcOrd="1" destOrd="0" presId="urn:microsoft.com/office/officeart/2005/8/layout/orgChart1"/>
    <dgm:cxn modelId="{EF9A66CE-6D6E-4E2E-8BCD-07F4D4E105E6}" type="presParOf" srcId="{4F62C530-E243-4BBB-BE0B-B994E9E695B2}" destId="{DB2E5FD2-E687-477E-8436-4BA470BB56D0}" srcOrd="0" destOrd="0" presId="urn:microsoft.com/office/officeart/2005/8/layout/orgChart1"/>
    <dgm:cxn modelId="{13329486-6088-4EBF-8609-F8B074E74F70}" type="presParOf" srcId="{DB2E5FD2-E687-477E-8436-4BA470BB56D0}" destId="{E3E21822-8AC5-46AF-95BB-F13C5A5A6463}" srcOrd="0" destOrd="0" presId="urn:microsoft.com/office/officeart/2005/8/layout/orgChart1"/>
    <dgm:cxn modelId="{DBFDB25A-1AF1-45BE-BEF9-80CD349C674D}" type="presParOf" srcId="{DB2E5FD2-E687-477E-8436-4BA470BB56D0}" destId="{142B7344-E3B9-4CF5-804F-593FA83F21DA}" srcOrd="1" destOrd="0" presId="urn:microsoft.com/office/officeart/2005/8/layout/orgChart1"/>
    <dgm:cxn modelId="{DEC9ECA1-82BB-48C1-AF60-2F683AF562FE}" type="presParOf" srcId="{4F62C530-E243-4BBB-BE0B-B994E9E695B2}" destId="{5581FFBF-A0A2-4A8B-923B-1C62A5C4E090}" srcOrd="1" destOrd="0" presId="urn:microsoft.com/office/officeart/2005/8/layout/orgChart1"/>
    <dgm:cxn modelId="{B014CF94-103D-4993-9EA2-09826259ED38}" type="presParOf" srcId="{4F62C530-E243-4BBB-BE0B-B994E9E695B2}" destId="{F88F41E2-1A4D-453F-840C-08C7083DD417}" srcOrd="2" destOrd="0" presId="urn:microsoft.com/office/officeart/2005/8/layout/orgChart1"/>
    <dgm:cxn modelId="{12F5787A-F627-4B29-9F47-0208A1B4B261}" type="presParOf" srcId="{45AF5804-3B71-4E59-9354-FB811B5AFB82}" destId="{A0DB2AAB-8993-46FE-A51E-447407D254BB}" srcOrd="2" destOrd="0" presId="urn:microsoft.com/office/officeart/2005/8/layout/orgChart1"/>
    <dgm:cxn modelId="{09A09128-BF26-4E9E-BB22-3F58F32E653D}" type="presParOf" srcId="{179F1C3B-A7E5-45E3-B0A4-5717D6C726C9}" destId="{B2E27115-5536-4A02-A559-AA23207233BA}" srcOrd="2" destOrd="0" presId="urn:microsoft.com/office/officeart/2005/8/layout/orgChart1"/>
    <dgm:cxn modelId="{7E7E7D73-E093-4319-BFCB-E25F36204D78}" type="presParOf" srcId="{016371C0-0428-42FB-B690-051452E1B418}" destId="{C6CCD776-ACB7-4361-8D15-17AEF19DA135}" srcOrd="2" destOrd="0" presId="urn:microsoft.com/office/officeart/2005/8/layout/orgChart1"/>
    <dgm:cxn modelId="{CD371AFB-A109-48FE-84A4-8D41C3B5619C}" type="presParOf" srcId="{664A478F-E40A-431E-A6DE-3C3FBE7B6423}" destId="{677D2387-76D3-4484-A685-BB17ED55D67C}" srcOrd="2" destOrd="0" presId="urn:microsoft.com/office/officeart/2005/8/layout/orgChart1"/>
    <dgm:cxn modelId="{3345FCA7-9558-4FAD-B3AF-0C0506F98091}" type="presParOf" srcId="{73A2036D-BC00-472B-9C14-C541197ADFA9}" destId="{4A27F152-AA94-44D2-9D08-B281358C189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E30A07-6B84-4F8F-976D-F28EC15C9FA0}">
      <dsp:nvSpPr>
        <dsp:cNvPr id="0" name=""/>
        <dsp:cNvSpPr/>
      </dsp:nvSpPr>
      <dsp:spPr>
        <a:xfrm>
          <a:off x="6145085" y="5281472"/>
          <a:ext cx="256368" cy="576940"/>
        </a:xfrm>
        <a:custGeom>
          <a:avLst/>
          <a:gdLst/>
          <a:ahLst/>
          <a:cxnLst/>
          <a:rect l="0" t="0" r="0" b="0"/>
          <a:pathLst>
            <a:path>
              <a:moveTo>
                <a:pt x="0" y="0"/>
              </a:moveTo>
              <a:lnTo>
                <a:pt x="256368" y="576940"/>
              </a:lnTo>
            </a:path>
          </a:pathLst>
        </a:custGeom>
        <a:noFill/>
        <a:ln w="19050" cap="rnd"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3C5F7F-D652-4E2A-8201-A3540104428C}">
      <dsp:nvSpPr>
        <dsp:cNvPr id="0" name=""/>
        <dsp:cNvSpPr/>
      </dsp:nvSpPr>
      <dsp:spPr>
        <a:xfrm>
          <a:off x="6727793" y="4089844"/>
          <a:ext cx="91440" cy="483604"/>
        </a:xfrm>
        <a:custGeom>
          <a:avLst/>
          <a:gdLst/>
          <a:ahLst/>
          <a:cxnLst/>
          <a:rect l="0" t="0" r="0" b="0"/>
          <a:pathLst>
            <a:path>
              <a:moveTo>
                <a:pt x="45720" y="0"/>
              </a:moveTo>
              <a:lnTo>
                <a:pt x="45720" y="212786"/>
              </a:lnTo>
              <a:lnTo>
                <a:pt x="45848" y="212786"/>
              </a:lnTo>
              <a:lnTo>
                <a:pt x="45848" y="483604"/>
              </a:lnTo>
            </a:path>
          </a:pathLst>
        </a:custGeom>
        <a:noFill/>
        <a:ln w="19050" cap="rnd"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E4057D-53D3-4241-A1C9-4B064D9C06BD}">
      <dsp:nvSpPr>
        <dsp:cNvPr id="0" name=""/>
        <dsp:cNvSpPr/>
      </dsp:nvSpPr>
      <dsp:spPr>
        <a:xfrm>
          <a:off x="5572065" y="3020149"/>
          <a:ext cx="1201448" cy="541637"/>
        </a:xfrm>
        <a:custGeom>
          <a:avLst/>
          <a:gdLst/>
          <a:ahLst/>
          <a:cxnLst/>
          <a:rect l="0" t="0" r="0" b="0"/>
          <a:pathLst>
            <a:path>
              <a:moveTo>
                <a:pt x="0" y="0"/>
              </a:moveTo>
              <a:lnTo>
                <a:pt x="0" y="270818"/>
              </a:lnTo>
              <a:lnTo>
                <a:pt x="1201448" y="270818"/>
              </a:lnTo>
              <a:lnTo>
                <a:pt x="1201448" y="541637"/>
              </a:lnTo>
            </a:path>
          </a:pathLst>
        </a:custGeom>
        <a:noFill/>
        <a:ln w="19050" cap="rnd"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DC389D-5EDA-4D4B-8B41-3F61537F7C9A}">
      <dsp:nvSpPr>
        <dsp:cNvPr id="0" name=""/>
        <dsp:cNvSpPr/>
      </dsp:nvSpPr>
      <dsp:spPr>
        <a:xfrm>
          <a:off x="3589378" y="4082713"/>
          <a:ext cx="91440" cy="845676"/>
        </a:xfrm>
        <a:custGeom>
          <a:avLst/>
          <a:gdLst/>
          <a:ahLst/>
          <a:cxnLst/>
          <a:rect l="0" t="0" r="0" b="0"/>
          <a:pathLst>
            <a:path>
              <a:moveTo>
                <a:pt x="96045" y="0"/>
              </a:moveTo>
              <a:lnTo>
                <a:pt x="45720" y="845676"/>
              </a:lnTo>
            </a:path>
          </a:pathLst>
        </a:custGeom>
        <a:noFill/>
        <a:ln w="19050" cap="rnd" cmpd="sng" algn="ctr">
          <a:solidFill>
            <a:schemeClr val="bg1"/>
          </a:solidFill>
          <a:prstDash val="solid"/>
        </a:ln>
        <a:effectLst/>
      </dsp:spPr>
      <dsp:style>
        <a:lnRef idx="2">
          <a:scrgbClr r="0" g="0" b="0"/>
        </a:lnRef>
        <a:fillRef idx="0">
          <a:scrgbClr r="0" g="0" b="0"/>
        </a:fillRef>
        <a:effectRef idx="0">
          <a:scrgbClr r="0" g="0" b="0"/>
        </a:effectRef>
        <a:fontRef idx="minor"/>
      </dsp:style>
    </dsp:sp>
    <dsp:sp modelId="{415513BD-1EEF-4527-8D5D-859C45E2C3A7}">
      <dsp:nvSpPr>
        <dsp:cNvPr id="0" name=""/>
        <dsp:cNvSpPr/>
      </dsp:nvSpPr>
      <dsp:spPr>
        <a:xfrm>
          <a:off x="4302086" y="3020149"/>
          <a:ext cx="1269978" cy="541637"/>
        </a:xfrm>
        <a:custGeom>
          <a:avLst/>
          <a:gdLst/>
          <a:ahLst/>
          <a:cxnLst/>
          <a:rect l="0" t="0" r="0" b="0"/>
          <a:pathLst>
            <a:path>
              <a:moveTo>
                <a:pt x="1269978" y="0"/>
              </a:moveTo>
              <a:lnTo>
                <a:pt x="1269978" y="270818"/>
              </a:lnTo>
              <a:lnTo>
                <a:pt x="0" y="270818"/>
              </a:lnTo>
              <a:lnTo>
                <a:pt x="0" y="541637"/>
              </a:lnTo>
            </a:path>
          </a:pathLst>
        </a:custGeom>
        <a:noFill/>
        <a:ln w="19050" cap="rnd"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AD4212-0F7F-4FBF-BE6B-568896E9A7C7}">
      <dsp:nvSpPr>
        <dsp:cNvPr id="0" name=""/>
        <dsp:cNvSpPr/>
      </dsp:nvSpPr>
      <dsp:spPr>
        <a:xfrm>
          <a:off x="5526345" y="1939079"/>
          <a:ext cx="91440" cy="541637"/>
        </a:xfrm>
        <a:custGeom>
          <a:avLst/>
          <a:gdLst/>
          <a:ahLst/>
          <a:cxnLst/>
          <a:rect l="0" t="0" r="0" b="0"/>
          <a:pathLst>
            <a:path>
              <a:moveTo>
                <a:pt x="45720" y="0"/>
              </a:moveTo>
              <a:lnTo>
                <a:pt x="45720" y="541637"/>
              </a:lnTo>
            </a:path>
          </a:pathLst>
        </a:custGeom>
        <a:noFill/>
        <a:ln w="19050" cap="rnd" cmpd="sng" algn="ctr">
          <a:solidFill>
            <a:schemeClr val="accent1">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77F4C9-0CF6-4509-B4A7-77D43403BCFC}">
      <dsp:nvSpPr>
        <dsp:cNvPr id="0" name=""/>
        <dsp:cNvSpPr/>
      </dsp:nvSpPr>
      <dsp:spPr>
        <a:xfrm>
          <a:off x="5526345" y="900425"/>
          <a:ext cx="91440" cy="471998"/>
        </a:xfrm>
        <a:custGeom>
          <a:avLst/>
          <a:gdLst/>
          <a:ahLst/>
          <a:cxnLst/>
          <a:rect l="0" t="0" r="0" b="0"/>
          <a:pathLst>
            <a:path>
              <a:moveTo>
                <a:pt x="45720" y="0"/>
              </a:moveTo>
              <a:lnTo>
                <a:pt x="45720" y="471998"/>
              </a:lnTo>
            </a:path>
          </a:pathLst>
        </a:custGeom>
        <a:noFill/>
        <a:ln w="19050" cap="rnd"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2DB0B0-4F20-4D29-95AC-67895C62F150}">
      <dsp:nvSpPr>
        <dsp:cNvPr id="0" name=""/>
        <dsp:cNvSpPr/>
      </dsp:nvSpPr>
      <dsp:spPr>
        <a:xfrm>
          <a:off x="4612309" y="73357"/>
          <a:ext cx="1919511" cy="827067"/>
        </a:xfrm>
        <a:prstGeom prst="roundRect">
          <a:avLst/>
        </a:prstGeom>
        <a:solidFill>
          <a:schemeClr val="accent1">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t>NMO/OO</a:t>
          </a:r>
        </a:p>
        <a:p>
          <a:pPr marL="0" lvl="0" indent="0" algn="ctr" defTabSz="889000">
            <a:lnSpc>
              <a:spcPct val="90000"/>
            </a:lnSpc>
            <a:spcBef>
              <a:spcPct val="0"/>
            </a:spcBef>
            <a:spcAft>
              <a:spcPct val="35000"/>
            </a:spcAft>
            <a:buNone/>
          </a:pPr>
          <a:r>
            <a:rPr lang="en-GB" sz="2000" kern="1200" dirty="0"/>
            <a:t>Timeline </a:t>
          </a:r>
        </a:p>
      </dsp:txBody>
      <dsp:txXfrm>
        <a:off x="4652683" y="113731"/>
        <a:ext cx="1838763" cy="746319"/>
      </dsp:txXfrm>
    </dsp:sp>
    <dsp:sp modelId="{6A81AA74-1672-43A3-90F7-002C02D4AA64}">
      <dsp:nvSpPr>
        <dsp:cNvPr id="0" name=""/>
        <dsp:cNvSpPr/>
      </dsp:nvSpPr>
      <dsp:spPr>
        <a:xfrm>
          <a:off x="4719914" y="1372423"/>
          <a:ext cx="1704300" cy="566655"/>
        </a:xfrm>
        <a:prstGeom prst="roundRect">
          <a:avLst/>
        </a:prstGeom>
        <a:solidFill>
          <a:schemeClr val="accent1">
            <a:tint val="99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Initial Appointment</a:t>
          </a:r>
        </a:p>
      </dsp:txBody>
      <dsp:txXfrm>
        <a:off x="4747576" y="1400085"/>
        <a:ext cx="1648976" cy="511331"/>
      </dsp:txXfrm>
    </dsp:sp>
    <dsp:sp modelId="{179B8220-9644-4700-A9B2-E15BCBCF4646}">
      <dsp:nvSpPr>
        <dsp:cNvPr id="0" name=""/>
        <dsp:cNvSpPr/>
      </dsp:nvSpPr>
      <dsp:spPr>
        <a:xfrm>
          <a:off x="4704916" y="2480717"/>
          <a:ext cx="1734297" cy="539432"/>
        </a:xfrm>
        <a:prstGeom prst="roundRect">
          <a:avLst/>
        </a:prstGeom>
        <a:solidFill>
          <a:schemeClr val="accent1">
            <a:tint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Application to Court</a:t>
          </a:r>
        </a:p>
      </dsp:txBody>
      <dsp:txXfrm>
        <a:off x="4731249" y="2507050"/>
        <a:ext cx="1681631" cy="486766"/>
      </dsp:txXfrm>
    </dsp:sp>
    <dsp:sp modelId="{07EEDAF6-6638-4931-A13D-E0CA6C3D0824}">
      <dsp:nvSpPr>
        <dsp:cNvPr id="0" name=""/>
        <dsp:cNvSpPr/>
      </dsp:nvSpPr>
      <dsp:spPr>
        <a:xfrm>
          <a:off x="3531258" y="3561786"/>
          <a:ext cx="1541655" cy="520926"/>
        </a:xfrm>
        <a:prstGeom prst="roundRect">
          <a:avLst/>
        </a:prstGeom>
        <a:solidFill>
          <a:schemeClr val="accent1">
            <a:tint val="7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On notice</a:t>
          </a:r>
        </a:p>
      </dsp:txBody>
      <dsp:txXfrm>
        <a:off x="3556688" y="3587216"/>
        <a:ext cx="1490795" cy="470066"/>
      </dsp:txXfrm>
    </dsp:sp>
    <dsp:sp modelId="{EAEA4E7A-68A9-4D2D-95EF-E335497560C5}">
      <dsp:nvSpPr>
        <dsp:cNvPr id="0" name=""/>
        <dsp:cNvSpPr/>
      </dsp:nvSpPr>
      <dsp:spPr>
        <a:xfrm>
          <a:off x="3635098" y="4572108"/>
          <a:ext cx="1529506" cy="712562"/>
        </a:xfrm>
        <a:prstGeom prst="roundRect">
          <a:avLst/>
        </a:prstGeom>
        <a:solidFill>
          <a:schemeClr val="accent1">
            <a:tint val="7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1</a:t>
          </a:r>
          <a:r>
            <a:rPr lang="en-GB" sz="1400" kern="1200" baseline="30000" dirty="0"/>
            <a:t>st</a:t>
          </a:r>
          <a:r>
            <a:rPr lang="en-GB" sz="1400" kern="1200" dirty="0"/>
            <a:t> hearing</a:t>
          </a:r>
        </a:p>
        <a:p>
          <a:pPr marL="0" lvl="0" indent="0" algn="ctr" defTabSz="622300">
            <a:lnSpc>
              <a:spcPct val="90000"/>
            </a:lnSpc>
            <a:spcBef>
              <a:spcPct val="0"/>
            </a:spcBef>
            <a:spcAft>
              <a:spcPct val="35000"/>
            </a:spcAft>
            <a:buNone/>
          </a:pPr>
          <a:r>
            <a:rPr lang="en-GB" sz="1300" kern="1200" dirty="0"/>
            <a:t>Could be final hearing </a:t>
          </a:r>
        </a:p>
      </dsp:txBody>
      <dsp:txXfrm>
        <a:off x="3669882" y="4606892"/>
        <a:ext cx="1459938" cy="642994"/>
      </dsp:txXfrm>
    </dsp:sp>
    <dsp:sp modelId="{0A8C93B2-85D5-4188-9226-5113EEC349E7}">
      <dsp:nvSpPr>
        <dsp:cNvPr id="0" name=""/>
        <dsp:cNvSpPr/>
      </dsp:nvSpPr>
      <dsp:spPr>
        <a:xfrm>
          <a:off x="5934156" y="3561786"/>
          <a:ext cx="1678715" cy="528057"/>
        </a:xfrm>
        <a:prstGeom prst="roundRect">
          <a:avLst/>
        </a:prstGeom>
        <a:solidFill>
          <a:schemeClr val="accent1">
            <a:tint val="7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Without notice</a:t>
          </a:r>
        </a:p>
      </dsp:txBody>
      <dsp:txXfrm>
        <a:off x="5959934" y="3587564"/>
        <a:ext cx="1627159" cy="476501"/>
      </dsp:txXfrm>
    </dsp:sp>
    <dsp:sp modelId="{72AF402D-B64F-44A5-8860-85E1E9210535}">
      <dsp:nvSpPr>
        <dsp:cNvPr id="0" name=""/>
        <dsp:cNvSpPr/>
      </dsp:nvSpPr>
      <dsp:spPr>
        <a:xfrm>
          <a:off x="5987945" y="4573449"/>
          <a:ext cx="1571393" cy="708023"/>
        </a:xfrm>
        <a:prstGeom prst="roundRect">
          <a:avLst/>
        </a:prstGeom>
        <a:solidFill>
          <a:schemeClr val="accent1">
            <a:tint val="7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Return hearing</a:t>
          </a:r>
        </a:p>
        <a:p>
          <a:pPr marL="0" lvl="0" indent="0" algn="ctr" defTabSz="622300">
            <a:lnSpc>
              <a:spcPct val="90000"/>
            </a:lnSpc>
            <a:spcBef>
              <a:spcPct val="0"/>
            </a:spcBef>
            <a:spcAft>
              <a:spcPct val="35000"/>
            </a:spcAft>
            <a:buNone/>
          </a:pPr>
          <a:r>
            <a:rPr lang="en-GB" sz="1300" kern="1200" dirty="0"/>
            <a:t>Could be final hearing</a:t>
          </a:r>
        </a:p>
      </dsp:txBody>
      <dsp:txXfrm>
        <a:off x="6022508" y="4608012"/>
        <a:ext cx="1502267" cy="638897"/>
      </dsp:txXfrm>
    </dsp:sp>
    <dsp:sp modelId="{E3E21822-8AC5-46AF-95BB-F13C5A5A6463}">
      <dsp:nvSpPr>
        <dsp:cNvPr id="0" name=""/>
        <dsp:cNvSpPr/>
      </dsp:nvSpPr>
      <dsp:spPr>
        <a:xfrm>
          <a:off x="4830215" y="5557914"/>
          <a:ext cx="1571238" cy="600998"/>
        </a:xfrm>
        <a:prstGeom prst="roundRect">
          <a:avLst/>
        </a:prstGeom>
        <a:solidFill>
          <a:schemeClr val="accent1">
            <a:tint val="7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Final Hearing</a:t>
          </a:r>
        </a:p>
      </dsp:txBody>
      <dsp:txXfrm>
        <a:off x="4859553" y="5587252"/>
        <a:ext cx="1512562" cy="54232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50695A-24E7-494C-B2B8-6C7552AC310F}" type="datetimeFigureOut">
              <a:rPr lang="en-GB" smtClean="0"/>
              <a:t>26/07/2024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28AAD7-C0A4-4C19-9967-A5170400E40E}" type="slidenum">
              <a:rPr lang="en-GB" smtClean="0"/>
              <a:t>‹#›</a:t>
            </a:fld>
            <a:endParaRPr lang="en-GB"/>
          </a:p>
        </p:txBody>
      </p:sp>
    </p:spTree>
    <p:extLst>
      <p:ext uri="{BB962C8B-B14F-4D97-AF65-F5344CB8AC3E}">
        <p14:creationId xmlns:p14="http://schemas.microsoft.com/office/powerpoint/2010/main" val="2409599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2359A53-3E76-4652-8826-B6237A947C52}" type="datetime1">
              <a:rPr lang="en-GB" smtClean="0"/>
              <a:t>26/07/2024</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2899771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2E62234-B5DB-4194-8588-FCDE5EFAD5D2}" type="datetime1">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1923962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2DC6E21-F6E2-44C5-8510-53C44B5D3D6F}" type="datetime1">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1095510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CC9F335-1CF7-48A7-A3E7-905D22ED0CBF}" type="datetime1">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161583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B91DF4-CE5B-47D0-A2AF-C7D20F2E1B02}" type="datetime1">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3550138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8DABE69-3140-4CB7-A705-DC838FA5A795}" type="datetime1">
              <a:rPr lang="en-GB" smtClean="0"/>
              <a:t>26/07/2024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38103929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991C4C8-C09F-489E-9611-0F56D984DC09}" type="datetime1">
              <a:rPr lang="en-GB" smtClean="0"/>
              <a:t>26/07/2024</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750739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C4E864E-23B2-49D4-8D1E-942CC3D107CF}" type="datetime1">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3276264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D78B021-34E2-4D8A-B6E2-561C9BA04419}" type="datetime1">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1375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765AA2-06AC-40C6-8627-53DCFD2726DF}" type="datetime1">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2748396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F71C89-F55A-47F8-BFCF-9C709E2BC4A3}" type="datetime1">
              <a:rPr lang="en-GB" smtClean="0"/>
              <a:t>26/07/2024</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48766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6BBC9E-7256-409B-95E3-6B73D2FC3F59}" type="datetime1">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657410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A49237-2BD7-4524-9DD3-B7B5DD591FDA}" type="datetime1">
              <a:rPr lang="en-GB" smtClean="0"/>
              <a:t>26/07/2024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397502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D1E87F-FB4D-484B-AF2B-941B89E7F9C7}" type="datetime1">
              <a:rPr lang="en-GB" smtClean="0"/>
              <a:t>26/07/2024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4009342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B2CCC-DFDB-4FDA-9069-93376E9FBAE5}" type="datetime1">
              <a:rPr lang="en-GB" smtClean="0"/>
              <a:t>26/07/2024</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310593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857ECE-B078-42D0-B995-9668227BBE40}" type="datetime1">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4153696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0D367A-C6C1-4923-86FA-947B155B966E}" type="datetime1">
              <a:rPr lang="en-GB" smtClean="0"/>
              <a:t>26/07/2024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8D2CCA4-A885-4CD1-BD74-79D6E8AF1BFA}" type="slidenum">
              <a:rPr lang="en-GB" smtClean="0"/>
              <a:t>‹#›</a:t>
            </a:fld>
            <a:endParaRPr lang="en-GB"/>
          </a:p>
        </p:txBody>
      </p:sp>
    </p:spTree>
    <p:extLst>
      <p:ext uri="{BB962C8B-B14F-4D97-AF65-F5344CB8AC3E}">
        <p14:creationId xmlns:p14="http://schemas.microsoft.com/office/powerpoint/2010/main" val="2837556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476E39F-C98F-42B7-8979-428F58C96341}" type="datetime1">
              <a:rPr lang="en-GB" smtClean="0"/>
              <a:t>26/07/2024</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8D2CCA4-A885-4CD1-BD74-79D6E8AF1BFA}" type="slidenum">
              <a:rPr lang="en-GB" smtClean="0"/>
              <a:t>‹#›</a:t>
            </a:fld>
            <a:endParaRPr lang="en-GB"/>
          </a:p>
        </p:txBody>
      </p:sp>
      <p:sp>
        <p:nvSpPr>
          <p:cNvPr id="10" name="TextBox 9">
            <a:extLst>
              <a:ext uri="{FF2B5EF4-FFF2-40B4-BE49-F238E27FC236}">
                <a16:creationId xmlns:a16="http://schemas.microsoft.com/office/drawing/2014/main" id="{9E2756BF-E718-5AB5-6CDD-3C936F8F0E23}"/>
              </a:ext>
            </a:extLst>
          </p:cNvPr>
          <p:cNvSpPr txBox="1"/>
          <p:nvPr>
            <p:extLst>
              <p:ext uri="{1162E1C5-73C7-4A58-AE30-91384D911F3F}">
                <p184:classification xmlns:p184="http://schemas.microsoft.com/office/powerpoint/2018/4/main" val="hdr"/>
              </p:ext>
            </p:extLst>
          </p:nvPr>
        </p:nvSpPr>
        <p:spPr>
          <a:xfrm>
            <a:off x="5865813" y="63500"/>
            <a:ext cx="488950" cy="152400"/>
          </a:xfrm>
          <a:prstGeom prst="rect">
            <a:avLst/>
          </a:prstGeom>
        </p:spPr>
        <p:txBody>
          <a:bodyPr horzOverflow="overflow" lIns="0" tIns="0" rIns="0" bIns="0">
            <a:spAutoFit/>
          </a:bodyPr>
          <a:lstStyle/>
          <a:p>
            <a:pPr algn="l"/>
            <a:r>
              <a:rPr lang="en-US" sz="1000">
                <a:solidFill>
                  <a:srgbClr val="0000FF"/>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573460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check-legal-aid"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haworth@watkinssolicitors.co.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B5570-F2CF-4D26-9E72-72C8F1220EC9}"/>
              </a:ext>
            </a:extLst>
          </p:cNvPr>
          <p:cNvSpPr>
            <a:spLocks noGrp="1"/>
          </p:cNvSpPr>
          <p:nvPr>
            <p:ph type="ctrTitle"/>
          </p:nvPr>
        </p:nvSpPr>
        <p:spPr>
          <a:xfrm>
            <a:off x="1069894" y="717770"/>
            <a:ext cx="9488235" cy="3120584"/>
          </a:xfrm>
        </p:spPr>
        <p:txBody>
          <a:bodyPr/>
          <a:lstStyle/>
          <a:p>
            <a:pPr algn="ctr">
              <a:lnSpc>
                <a:spcPct val="107000"/>
              </a:lnSpc>
              <a:spcAft>
                <a:spcPts val="800"/>
              </a:spcAft>
            </a:pPr>
            <a:r>
              <a:rPr lang="en-US" sz="4800" b="1" dirty="0">
                <a:effectLst/>
                <a:ea typeface="Calibri" panose="020F0502020204030204" pitchFamily="34" charset="0"/>
                <a:cs typeface="Times New Roman" panose="02020603050405020304" pitchFamily="18" charset="0"/>
              </a:rPr>
              <a:t>LEGAL OPTIONS FOR DOMESTIC ABUSE VICTIMS</a:t>
            </a:r>
            <a:endParaRPr lang="en-GB" sz="4800" b="1" dirty="0">
              <a:effectLst/>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A24C7E01-6EFF-4948-BF0E-8E82BD21FA2C}"/>
              </a:ext>
            </a:extLst>
          </p:cNvPr>
          <p:cNvPicPr>
            <a:picLocks noChangeAspect="1"/>
          </p:cNvPicPr>
          <p:nvPr/>
        </p:nvPicPr>
        <p:blipFill>
          <a:blip r:embed="rId2"/>
          <a:stretch>
            <a:fillRect/>
          </a:stretch>
        </p:blipFill>
        <p:spPr>
          <a:xfrm>
            <a:off x="10337045" y="4739034"/>
            <a:ext cx="1400000" cy="1685714"/>
          </a:xfrm>
          <a:prstGeom prst="rect">
            <a:avLst/>
          </a:prstGeom>
        </p:spPr>
      </p:pic>
      <p:sp>
        <p:nvSpPr>
          <p:cNvPr id="6" name="Slide Number Placeholder 5">
            <a:extLst>
              <a:ext uri="{FF2B5EF4-FFF2-40B4-BE49-F238E27FC236}">
                <a16:creationId xmlns:a16="http://schemas.microsoft.com/office/drawing/2014/main" id="{CE5C0CA1-D132-1522-C799-E0E6CA15C6CC}"/>
              </a:ext>
            </a:extLst>
          </p:cNvPr>
          <p:cNvSpPr>
            <a:spLocks noGrp="1"/>
          </p:cNvSpPr>
          <p:nvPr>
            <p:ph type="sldNum" sz="quarter" idx="12"/>
          </p:nvPr>
        </p:nvSpPr>
        <p:spPr/>
        <p:txBody>
          <a:bodyPr/>
          <a:lstStyle/>
          <a:p>
            <a:fld id="{C8D2CCA4-A885-4CD1-BD74-79D6E8AF1BFA}" type="slidenum">
              <a:rPr lang="en-GB" smtClean="0"/>
              <a:t>1</a:t>
            </a:fld>
            <a:endParaRPr lang="en-GB"/>
          </a:p>
        </p:txBody>
      </p:sp>
      <p:sp>
        <p:nvSpPr>
          <p:cNvPr id="10" name="Subtitle 9">
            <a:extLst>
              <a:ext uri="{FF2B5EF4-FFF2-40B4-BE49-F238E27FC236}">
                <a16:creationId xmlns:a16="http://schemas.microsoft.com/office/drawing/2014/main" id="{11F66F2A-09FE-7146-5556-801A18B178E3}"/>
              </a:ext>
            </a:extLst>
          </p:cNvPr>
          <p:cNvSpPr>
            <a:spLocks noGrp="1"/>
          </p:cNvSpPr>
          <p:nvPr>
            <p:ph type="subTitle" idx="1"/>
          </p:nvPr>
        </p:nvSpPr>
        <p:spPr/>
        <p:txBody>
          <a:bodyPr/>
          <a:lstStyle/>
          <a:p>
            <a:r>
              <a:rPr lang="en-GB" dirty="0"/>
              <a:t>Catherine Haworth – Head of domestic abuse unit</a:t>
            </a:r>
          </a:p>
        </p:txBody>
      </p:sp>
    </p:spTree>
    <p:extLst>
      <p:ext uri="{BB962C8B-B14F-4D97-AF65-F5344CB8AC3E}">
        <p14:creationId xmlns:p14="http://schemas.microsoft.com/office/powerpoint/2010/main" val="2646490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A487B3B-EDD2-4017-A76B-92F8FA15D605}"/>
              </a:ext>
            </a:extLst>
          </p:cNvPr>
          <p:cNvSpPr>
            <a:spLocks noGrp="1"/>
          </p:cNvSpPr>
          <p:nvPr>
            <p:ph type="title"/>
          </p:nvPr>
        </p:nvSpPr>
        <p:spPr>
          <a:xfrm>
            <a:off x="1154954" y="786809"/>
            <a:ext cx="8761413" cy="1138372"/>
          </a:xfrm>
        </p:spPr>
        <p:txBody>
          <a:bodyPr/>
          <a:lstStyle/>
          <a:p>
            <a:pPr algn="just">
              <a:lnSpc>
                <a:spcPct val="107000"/>
              </a:lnSpc>
              <a:spcAft>
                <a:spcPts val="800"/>
              </a:spcAft>
            </a:pPr>
            <a:r>
              <a:rPr lang="en-GB" sz="3200" b="1" dirty="0">
                <a:effectLst/>
                <a:ea typeface="Calibri" panose="020F0502020204030204" pitchFamily="34" charset="0"/>
                <a:cs typeface="Times New Roman" panose="02020603050405020304" pitchFamily="18" charset="0"/>
              </a:rPr>
              <a:t>Prohibited Steps Order</a:t>
            </a:r>
            <a:endParaRPr lang="en-GB" sz="3200" dirty="0">
              <a:effectLst/>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EC6C948C-3B2D-42B3-ADFB-6A93FF2DC20D}"/>
              </a:ext>
            </a:extLst>
          </p:cNvPr>
          <p:cNvPicPr>
            <a:picLocks noChangeAspect="1"/>
          </p:cNvPicPr>
          <p:nvPr/>
        </p:nvPicPr>
        <p:blipFill>
          <a:blip r:embed="rId2"/>
          <a:stretch>
            <a:fillRect/>
          </a:stretch>
        </p:blipFill>
        <p:spPr>
          <a:xfrm>
            <a:off x="10792000" y="5172286"/>
            <a:ext cx="1400000" cy="1685714"/>
          </a:xfrm>
          <a:prstGeom prst="rect">
            <a:avLst/>
          </a:prstGeom>
        </p:spPr>
      </p:pic>
      <p:sp>
        <p:nvSpPr>
          <p:cNvPr id="4" name="Slide Number Placeholder 3">
            <a:extLst>
              <a:ext uri="{FF2B5EF4-FFF2-40B4-BE49-F238E27FC236}">
                <a16:creationId xmlns:a16="http://schemas.microsoft.com/office/drawing/2014/main" id="{5857D79D-CC7D-A84A-E5A4-C5764E0CC4DF}"/>
              </a:ext>
            </a:extLst>
          </p:cNvPr>
          <p:cNvSpPr>
            <a:spLocks noGrp="1"/>
          </p:cNvSpPr>
          <p:nvPr>
            <p:ph type="sldNum" sz="quarter" idx="12"/>
          </p:nvPr>
        </p:nvSpPr>
        <p:spPr/>
        <p:txBody>
          <a:bodyPr/>
          <a:lstStyle/>
          <a:p>
            <a:fld id="{C8D2CCA4-A885-4CD1-BD74-79D6E8AF1BFA}" type="slidenum">
              <a:rPr lang="en-GB" smtClean="0"/>
              <a:t>10</a:t>
            </a:fld>
            <a:endParaRPr lang="en-GB"/>
          </a:p>
        </p:txBody>
      </p:sp>
      <p:sp>
        <p:nvSpPr>
          <p:cNvPr id="10" name="Content Placeholder 2">
            <a:extLst>
              <a:ext uri="{FF2B5EF4-FFF2-40B4-BE49-F238E27FC236}">
                <a16:creationId xmlns:a16="http://schemas.microsoft.com/office/drawing/2014/main" id="{D26ACAD8-BDBF-DF69-7544-A7BD84886CF8}"/>
              </a:ext>
            </a:extLst>
          </p:cNvPr>
          <p:cNvSpPr txBox="1">
            <a:spLocks/>
          </p:cNvSpPr>
          <p:nvPr/>
        </p:nvSpPr>
        <p:spPr>
          <a:xfrm>
            <a:off x="577862" y="2210933"/>
            <a:ext cx="10515600" cy="4351338"/>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i="0" kern="1200">
                <a:solidFill>
                  <a:schemeClr val="accent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i="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i="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9pPr>
          </a:lstStyle>
          <a:p>
            <a:pPr marL="342900" indent="-342900">
              <a:buFont typeface="Wingdings" panose="05000000000000000000" pitchFamily="2" charset="2"/>
              <a:buChar char="Ø"/>
            </a:pPr>
            <a:r>
              <a:rPr lang="en-GB" dirty="0">
                <a:solidFill>
                  <a:schemeClr val="tx1"/>
                </a:solidFill>
              </a:rPr>
              <a:t>An order which prevents someone being able to do something in relation to a child for which they have PR.</a:t>
            </a:r>
          </a:p>
          <a:p>
            <a:pPr marL="342900" indent="-342900">
              <a:buFont typeface="Wingdings" panose="05000000000000000000" pitchFamily="2" charset="2"/>
              <a:buChar char="Ø"/>
            </a:pPr>
            <a:r>
              <a:rPr lang="en-GB" dirty="0">
                <a:solidFill>
                  <a:schemeClr val="tx1"/>
                </a:solidFill>
              </a:rPr>
              <a:t>Mum automatically has PR. Dad only has PR if listed on the birth certificate.</a:t>
            </a:r>
          </a:p>
          <a:p>
            <a:pPr marL="342900" indent="-342900">
              <a:buFont typeface="Wingdings" panose="05000000000000000000" pitchFamily="2" charset="2"/>
              <a:buChar char="Ø"/>
            </a:pPr>
            <a:r>
              <a:rPr lang="en-GB" dirty="0">
                <a:solidFill>
                  <a:schemeClr val="tx1"/>
                </a:solidFill>
              </a:rPr>
              <a:t>Most commonly used to prevent perpetrator from abducting child or removing child from the care of the client.</a:t>
            </a:r>
          </a:p>
          <a:p>
            <a:pPr marL="342900" indent="-342900">
              <a:buFont typeface="Wingdings" panose="05000000000000000000" pitchFamily="2" charset="2"/>
              <a:buChar char="Ø"/>
            </a:pPr>
            <a:r>
              <a:rPr lang="en-GB" dirty="0">
                <a:solidFill>
                  <a:schemeClr val="tx1"/>
                </a:solidFill>
              </a:rPr>
              <a:t>Under the “no order principle”, the judge will only grant this if there is a threat to take the child or the perpetrator has done previously, or they can otherwise see a risk. They will not grant one just because the client does not want perpetrator having the child.</a:t>
            </a:r>
          </a:p>
        </p:txBody>
      </p:sp>
    </p:spTree>
    <p:extLst>
      <p:ext uri="{BB962C8B-B14F-4D97-AF65-F5344CB8AC3E}">
        <p14:creationId xmlns:p14="http://schemas.microsoft.com/office/powerpoint/2010/main" val="66671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 calcmode="lin" valueType="num">
                                      <p:cBhvr additive="base">
                                        <p:cTn id="1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 calcmode="lin" valueType="num">
                                      <p:cBhvr additive="base">
                                        <p:cTn id="1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 calcmode="lin" valueType="num">
                                      <p:cBhvr additive="base">
                                        <p:cTn id="2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1C16-F7B4-4712-C2BC-C175E7164CA7}"/>
              </a:ext>
            </a:extLst>
          </p:cNvPr>
          <p:cNvSpPr>
            <a:spLocks noGrp="1"/>
          </p:cNvSpPr>
          <p:nvPr>
            <p:ph type="title"/>
          </p:nvPr>
        </p:nvSpPr>
        <p:spPr/>
        <p:txBody>
          <a:bodyPr/>
          <a:lstStyle/>
          <a:p>
            <a:r>
              <a:rPr lang="en-GB" b="1" dirty="0"/>
              <a:t>Prohibited Steps Order</a:t>
            </a:r>
          </a:p>
        </p:txBody>
      </p:sp>
      <p:sp>
        <p:nvSpPr>
          <p:cNvPr id="4" name="Slide Number Placeholder 3">
            <a:extLst>
              <a:ext uri="{FF2B5EF4-FFF2-40B4-BE49-F238E27FC236}">
                <a16:creationId xmlns:a16="http://schemas.microsoft.com/office/drawing/2014/main" id="{F663266F-9EF5-A04C-F020-3AEDB9E8A603}"/>
              </a:ext>
            </a:extLst>
          </p:cNvPr>
          <p:cNvSpPr>
            <a:spLocks noGrp="1"/>
          </p:cNvSpPr>
          <p:nvPr>
            <p:ph type="sldNum" sz="quarter" idx="12"/>
          </p:nvPr>
        </p:nvSpPr>
        <p:spPr/>
        <p:txBody>
          <a:bodyPr/>
          <a:lstStyle/>
          <a:p>
            <a:fld id="{C8D2CCA4-A885-4CD1-BD74-79D6E8AF1BFA}" type="slidenum">
              <a:rPr lang="en-GB" smtClean="0"/>
              <a:t>11</a:t>
            </a:fld>
            <a:endParaRPr lang="en-GB"/>
          </a:p>
        </p:txBody>
      </p:sp>
      <p:sp>
        <p:nvSpPr>
          <p:cNvPr id="5" name="Content Placeholder 2">
            <a:extLst>
              <a:ext uri="{FF2B5EF4-FFF2-40B4-BE49-F238E27FC236}">
                <a16:creationId xmlns:a16="http://schemas.microsoft.com/office/drawing/2014/main" id="{56618781-8A16-DFE0-D4B5-3F690C977481}"/>
              </a:ext>
            </a:extLst>
          </p:cNvPr>
          <p:cNvSpPr txBox="1">
            <a:spLocks/>
          </p:cNvSpPr>
          <p:nvPr/>
        </p:nvSpPr>
        <p:spPr>
          <a:xfrm>
            <a:off x="561110" y="2798391"/>
            <a:ext cx="10363052" cy="2991111"/>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r>
              <a:rPr lang="en-GB" sz="2400" dirty="0">
                <a:solidFill>
                  <a:schemeClr val="tx1"/>
                </a:solidFill>
              </a:rPr>
              <a:t>There is a court fee of £255 (has recently increased).</a:t>
            </a:r>
          </a:p>
          <a:p>
            <a:pPr>
              <a:buFont typeface="Wingdings" panose="05000000000000000000" pitchFamily="2" charset="2"/>
              <a:buChar char="Ø"/>
            </a:pPr>
            <a:r>
              <a:rPr lang="en-GB" sz="2400" dirty="0">
                <a:solidFill>
                  <a:schemeClr val="tx1"/>
                </a:solidFill>
              </a:rPr>
              <a:t>Things to check with your client – has perpetrator threatened to take the children; do they have family abroad; who has the passports, etc</a:t>
            </a:r>
          </a:p>
          <a:p>
            <a:pPr>
              <a:buFont typeface="Wingdings" panose="05000000000000000000" pitchFamily="2" charset="2"/>
              <a:buChar char="Ø"/>
            </a:pPr>
            <a:r>
              <a:rPr lang="en-GB" sz="2400" dirty="0">
                <a:solidFill>
                  <a:schemeClr val="tx1"/>
                </a:solidFill>
              </a:rPr>
              <a:t>The judge can use this to decide on immediate issues of contact (i.e. preventing contact) but this is not a long term solution. Issues of contact are normally best addressed in a Child Arrangements Order.</a:t>
            </a:r>
          </a:p>
        </p:txBody>
      </p:sp>
      <p:pic>
        <p:nvPicPr>
          <p:cNvPr id="6" name="Picture 5">
            <a:extLst>
              <a:ext uri="{FF2B5EF4-FFF2-40B4-BE49-F238E27FC236}">
                <a16:creationId xmlns:a16="http://schemas.microsoft.com/office/drawing/2014/main" id="{84E14AB8-F847-74D8-DEA2-4414D8A93BF7}"/>
              </a:ext>
            </a:extLst>
          </p:cNvPr>
          <p:cNvPicPr>
            <a:picLocks noChangeAspect="1"/>
          </p:cNvPicPr>
          <p:nvPr/>
        </p:nvPicPr>
        <p:blipFill>
          <a:blip r:embed="rId2"/>
          <a:stretch>
            <a:fillRect/>
          </a:stretch>
        </p:blipFill>
        <p:spPr>
          <a:xfrm>
            <a:off x="10792000" y="5172286"/>
            <a:ext cx="1400000" cy="1685714"/>
          </a:xfrm>
          <a:prstGeom prst="rect">
            <a:avLst/>
          </a:prstGeom>
        </p:spPr>
      </p:pic>
      <p:pic>
        <p:nvPicPr>
          <p:cNvPr id="7" name="Picture 6">
            <a:extLst>
              <a:ext uri="{FF2B5EF4-FFF2-40B4-BE49-F238E27FC236}">
                <a16:creationId xmlns:a16="http://schemas.microsoft.com/office/drawing/2014/main" id="{20CC704A-BDD9-1DB4-8A58-CE1EC1CCC38C}"/>
              </a:ext>
            </a:extLst>
          </p:cNvPr>
          <p:cNvPicPr>
            <a:picLocks noChangeAspect="1"/>
          </p:cNvPicPr>
          <p:nvPr/>
        </p:nvPicPr>
        <p:blipFill>
          <a:blip r:embed="rId2"/>
          <a:stretch>
            <a:fillRect/>
          </a:stretch>
        </p:blipFill>
        <p:spPr>
          <a:xfrm>
            <a:off x="10944400" y="5324686"/>
            <a:ext cx="1400000" cy="1685714"/>
          </a:xfrm>
          <a:prstGeom prst="rect">
            <a:avLst/>
          </a:prstGeom>
        </p:spPr>
      </p:pic>
    </p:spTree>
    <p:extLst>
      <p:ext uri="{BB962C8B-B14F-4D97-AF65-F5344CB8AC3E}">
        <p14:creationId xmlns:p14="http://schemas.microsoft.com/office/powerpoint/2010/main" val="160184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91C6-D153-D2F5-82DB-C7F4994FA94E}"/>
              </a:ext>
            </a:extLst>
          </p:cNvPr>
          <p:cNvSpPr>
            <a:spLocks noGrp="1"/>
          </p:cNvSpPr>
          <p:nvPr>
            <p:ph type="title"/>
          </p:nvPr>
        </p:nvSpPr>
        <p:spPr/>
        <p:txBody>
          <a:bodyPr/>
          <a:lstStyle/>
          <a:p>
            <a:r>
              <a:rPr lang="en-GB" b="1" dirty="0"/>
              <a:t>Child Arrangements Order</a:t>
            </a:r>
          </a:p>
        </p:txBody>
      </p:sp>
      <p:sp>
        <p:nvSpPr>
          <p:cNvPr id="4" name="Slide Number Placeholder 3">
            <a:extLst>
              <a:ext uri="{FF2B5EF4-FFF2-40B4-BE49-F238E27FC236}">
                <a16:creationId xmlns:a16="http://schemas.microsoft.com/office/drawing/2014/main" id="{A0EA8C2E-1D0B-9188-CF1F-FE60C208159A}"/>
              </a:ext>
            </a:extLst>
          </p:cNvPr>
          <p:cNvSpPr>
            <a:spLocks noGrp="1"/>
          </p:cNvSpPr>
          <p:nvPr>
            <p:ph type="sldNum" sz="quarter" idx="12"/>
          </p:nvPr>
        </p:nvSpPr>
        <p:spPr/>
        <p:txBody>
          <a:bodyPr/>
          <a:lstStyle/>
          <a:p>
            <a:fld id="{C8D2CCA4-A885-4CD1-BD74-79D6E8AF1BFA}" type="slidenum">
              <a:rPr lang="en-GB" smtClean="0"/>
              <a:t>12</a:t>
            </a:fld>
            <a:endParaRPr lang="en-GB"/>
          </a:p>
        </p:txBody>
      </p:sp>
      <p:sp>
        <p:nvSpPr>
          <p:cNvPr id="5" name="Content Placeholder 2">
            <a:extLst>
              <a:ext uri="{FF2B5EF4-FFF2-40B4-BE49-F238E27FC236}">
                <a16:creationId xmlns:a16="http://schemas.microsoft.com/office/drawing/2014/main" id="{CE1B2585-C0EC-D0E9-3333-DB20BE1F2C53}"/>
              </a:ext>
            </a:extLst>
          </p:cNvPr>
          <p:cNvSpPr txBox="1">
            <a:spLocks/>
          </p:cNvSpPr>
          <p:nvPr/>
        </p:nvSpPr>
        <p:spPr>
          <a:xfrm>
            <a:off x="675139" y="2428740"/>
            <a:ext cx="10116861" cy="4049881"/>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a:buFont typeface="Wingdings" panose="05000000000000000000" pitchFamily="2" charset="2"/>
              <a:buChar char="Ø"/>
            </a:pPr>
            <a:r>
              <a:rPr lang="en-GB" sz="2000" dirty="0">
                <a:solidFill>
                  <a:schemeClr val="tx1"/>
                </a:solidFill>
              </a:rPr>
              <a:t>These used to be called “residence” orders and “contact” orders, but they have now all been bundled together as “child arrangement orders” (CAO).</a:t>
            </a:r>
          </a:p>
          <a:p>
            <a:pPr>
              <a:buFont typeface="Wingdings" panose="05000000000000000000" pitchFamily="2" charset="2"/>
              <a:buChar char="Ø"/>
            </a:pPr>
            <a:r>
              <a:rPr lang="en-GB" sz="2000" dirty="0">
                <a:solidFill>
                  <a:schemeClr val="tx1"/>
                </a:solidFill>
              </a:rPr>
              <a:t>They deal with both issues of residence i.e. who the child will live with permanently and contact i.e. how much contact the non-resident parent will have with the child.</a:t>
            </a:r>
          </a:p>
          <a:p>
            <a:pPr>
              <a:buFont typeface="Wingdings" panose="05000000000000000000" pitchFamily="2" charset="2"/>
              <a:buChar char="Ø"/>
            </a:pPr>
            <a:r>
              <a:rPr lang="en-GB" sz="2000" dirty="0">
                <a:solidFill>
                  <a:schemeClr val="tx1"/>
                </a:solidFill>
              </a:rPr>
              <a:t>Again there is a fee of £255 for making an application for contact. The client does </a:t>
            </a:r>
            <a:r>
              <a:rPr lang="en-GB" sz="2000" b="1" u="sng" dirty="0">
                <a:solidFill>
                  <a:schemeClr val="tx1"/>
                </a:solidFill>
              </a:rPr>
              <a:t>NOT </a:t>
            </a:r>
            <a:r>
              <a:rPr lang="en-GB" sz="2000" dirty="0">
                <a:solidFill>
                  <a:schemeClr val="tx1"/>
                </a:solidFill>
              </a:rPr>
              <a:t>need to attend mediation to make an application where they are the victim of domestic abuse, but does now need to provide exemption evidence under new protocol.</a:t>
            </a:r>
          </a:p>
          <a:p>
            <a:pPr>
              <a:buFont typeface="Wingdings" panose="05000000000000000000" pitchFamily="2" charset="2"/>
              <a:buChar char="Ø"/>
            </a:pPr>
            <a:r>
              <a:rPr lang="en-GB" sz="2000" dirty="0">
                <a:solidFill>
                  <a:schemeClr val="tx1"/>
                </a:solidFill>
              </a:rPr>
              <a:t>Also advise to complete a CAFCASS parenting plan under the new protocol.</a:t>
            </a:r>
          </a:p>
        </p:txBody>
      </p:sp>
      <p:pic>
        <p:nvPicPr>
          <p:cNvPr id="6" name="Picture 5">
            <a:extLst>
              <a:ext uri="{FF2B5EF4-FFF2-40B4-BE49-F238E27FC236}">
                <a16:creationId xmlns:a16="http://schemas.microsoft.com/office/drawing/2014/main" id="{B054F9F6-75BE-1960-B8EF-384177BEE2CA}"/>
              </a:ext>
            </a:extLst>
          </p:cNvPr>
          <p:cNvPicPr>
            <a:picLocks noChangeAspect="1"/>
          </p:cNvPicPr>
          <p:nvPr/>
        </p:nvPicPr>
        <p:blipFill>
          <a:blip r:embed="rId2"/>
          <a:stretch>
            <a:fillRect/>
          </a:stretch>
        </p:blipFill>
        <p:spPr>
          <a:xfrm>
            <a:off x="10792000" y="5172286"/>
            <a:ext cx="1400000" cy="1685714"/>
          </a:xfrm>
          <a:prstGeom prst="rect">
            <a:avLst/>
          </a:prstGeom>
        </p:spPr>
      </p:pic>
    </p:spTree>
    <p:extLst>
      <p:ext uri="{BB962C8B-B14F-4D97-AF65-F5344CB8AC3E}">
        <p14:creationId xmlns:p14="http://schemas.microsoft.com/office/powerpoint/2010/main" val="255538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9EA52-C9CC-45E4-8D96-CBA911FC8C3A}"/>
              </a:ext>
            </a:extLst>
          </p:cNvPr>
          <p:cNvSpPr>
            <a:spLocks noGrp="1"/>
          </p:cNvSpPr>
          <p:nvPr>
            <p:ph type="ctrTitle"/>
          </p:nvPr>
        </p:nvSpPr>
        <p:spPr>
          <a:xfrm>
            <a:off x="833435" y="962811"/>
            <a:ext cx="8825658" cy="5603359"/>
          </a:xfrm>
        </p:spPr>
        <p:txBody>
          <a:bodyPr/>
          <a:lstStyle/>
          <a:p>
            <a:r>
              <a:rPr lang="en-GB" sz="1800" b="1" dirty="0">
                <a:effectLst/>
                <a:ea typeface="Calibri" panose="020F0502020204030204" pitchFamily="34" charset="0"/>
                <a:cs typeface="Times New Roman" panose="02020603050405020304" pitchFamily="18" charset="0"/>
              </a:rPr>
              <a:t>The Welfare Checklist</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Arial" panose="020B0604020202020204" pitchFamily="34" charset="0"/>
                <a:ea typeface="Calibri" panose="020F0502020204030204" pitchFamily="34" charset="0"/>
                <a:cs typeface="Times New Roman" panose="02020603050405020304" pitchFamily="18"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t>In deciding whether to make an order, the judge will have consideration first and foremost to the welfare of the child taking in to account the welfare checklist:</a:t>
            </a:r>
            <a:br>
              <a:rPr lang="en-GB" sz="2400" dirty="0"/>
            </a:br>
            <a:br>
              <a:rPr lang="en-GB" sz="2400" dirty="0"/>
            </a:br>
            <a:r>
              <a:rPr lang="en-US" altLang="en-US" sz="1800" dirty="0">
                <a:latin typeface="+mn-lt"/>
              </a:rPr>
              <a:t>The ascertainable wishes and feelings of the child concerned</a:t>
            </a:r>
            <a:br>
              <a:rPr lang="en-US" altLang="en-US" sz="1800" dirty="0">
                <a:latin typeface="+mn-lt"/>
              </a:rPr>
            </a:br>
            <a:r>
              <a:rPr lang="en-US" altLang="en-US" sz="1800" dirty="0">
                <a:latin typeface="+mn-lt"/>
              </a:rPr>
              <a:t>The child’s physical, emotional and educational needs</a:t>
            </a:r>
            <a:br>
              <a:rPr lang="en-US" altLang="en-US" sz="1800" dirty="0">
                <a:latin typeface="+mn-lt"/>
              </a:rPr>
            </a:br>
            <a:r>
              <a:rPr lang="en-US" altLang="en-US" sz="1800" dirty="0">
                <a:latin typeface="+mn-lt"/>
              </a:rPr>
              <a:t>The likely effect on the child if circumstances changed as a result of the court’s decision</a:t>
            </a:r>
            <a:br>
              <a:rPr lang="en-US" altLang="en-US" sz="1800" dirty="0">
                <a:latin typeface="+mn-lt"/>
              </a:rPr>
            </a:br>
            <a:r>
              <a:rPr lang="en-US" altLang="en-US" sz="1800" dirty="0">
                <a:latin typeface="+mn-lt"/>
              </a:rPr>
              <a:t>The child’s age, sex, backgrounds and any other characteristics which will be relevant to the court’s decision</a:t>
            </a:r>
            <a:br>
              <a:rPr lang="en-US" altLang="en-US" sz="1800" dirty="0">
                <a:latin typeface="+mn-lt"/>
              </a:rPr>
            </a:br>
            <a:r>
              <a:rPr lang="en-US" altLang="en-US" sz="1800" dirty="0">
                <a:latin typeface="+mn-lt"/>
              </a:rPr>
              <a:t>Any harm the child has suffered or maybe at risk of suffering</a:t>
            </a:r>
            <a:br>
              <a:rPr lang="en-US" altLang="en-US" sz="1800" dirty="0">
                <a:latin typeface="+mn-lt"/>
              </a:rPr>
            </a:br>
            <a:r>
              <a:rPr lang="en-US" altLang="en-US" sz="1800" dirty="0">
                <a:latin typeface="+mn-lt"/>
              </a:rPr>
              <a:t>Capability of the child’s parents (or any other person the courts find relevant) at meeting the child’s needs</a:t>
            </a:r>
            <a:br>
              <a:rPr lang="en-US" altLang="en-US" sz="1800" dirty="0">
                <a:latin typeface="+mn-lt"/>
              </a:rPr>
            </a:br>
            <a:r>
              <a:rPr lang="en-US" altLang="en-US" sz="1800" dirty="0">
                <a:latin typeface="+mn-lt"/>
              </a:rPr>
              <a:t>The powers available to the court in the given proceedings </a:t>
            </a:r>
            <a:br>
              <a:rPr lang="en-US" altLang="en-US" sz="1800" dirty="0">
                <a:latin typeface="+mn-lt"/>
              </a:rPr>
            </a:br>
            <a:endParaRPr lang="en-GB" dirty="0">
              <a:latin typeface="+mn-lt"/>
            </a:endParaRPr>
          </a:p>
        </p:txBody>
      </p:sp>
      <p:pic>
        <p:nvPicPr>
          <p:cNvPr id="5" name="Picture 4">
            <a:extLst>
              <a:ext uri="{FF2B5EF4-FFF2-40B4-BE49-F238E27FC236}">
                <a16:creationId xmlns:a16="http://schemas.microsoft.com/office/drawing/2014/main" id="{080CBBC1-2678-451C-83C2-5F68ABAE399B}"/>
              </a:ext>
            </a:extLst>
          </p:cNvPr>
          <p:cNvPicPr>
            <a:picLocks noChangeAspect="1"/>
          </p:cNvPicPr>
          <p:nvPr/>
        </p:nvPicPr>
        <p:blipFill>
          <a:blip r:embed="rId2"/>
          <a:stretch>
            <a:fillRect/>
          </a:stretch>
        </p:blipFill>
        <p:spPr>
          <a:xfrm>
            <a:off x="10792000" y="5172286"/>
            <a:ext cx="1400000" cy="1685714"/>
          </a:xfrm>
          <a:prstGeom prst="rect">
            <a:avLst/>
          </a:prstGeom>
        </p:spPr>
      </p:pic>
      <p:sp>
        <p:nvSpPr>
          <p:cNvPr id="3" name="Footer Placeholder 2">
            <a:extLst>
              <a:ext uri="{FF2B5EF4-FFF2-40B4-BE49-F238E27FC236}">
                <a16:creationId xmlns:a16="http://schemas.microsoft.com/office/drawing/2014/main" id="{2AD9C8E3-B2A8-EF32-1B58-6615EE97A4E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5BBF2EE-EB22-FCFA-B0DD-08D2E500FBE3}"/>
              </a:ext>
            </a:extLst>
          </p:cNvPr>
          <p:cNvSpPr>
            <a:spLocks noGrp="1"/>
          </p:cNvSpPr>
          <p:nvPr>
            <p:ph type="sldNum" sz="quarter" idx="12"/>
          </p:nvPr>
        </p:nvSpPr>
        <p:spPr/>
        <p:txBody>
          <a:bodyPr/>
          <a:lstStyle/>
          <a:p>
            <a:fld id="{C8D2CCA4-A885-4CD1-BD74-79D6E8AF1BFA}" type="slidenum">
              <a:rPr lang="en-GB" smtClean="0"/>
              <a:t>13</a:t>
            </a:fld>
            <a:endParaRPr lang="en-GB"/>
          </a:p>
        </p:txBody>
      </p:sp>
    </p:spTree>
    <p:extLst>
      <p:ext uri="{BB962C8B-B14F-4D97-AF65-F5344CB8AC3E}">
        <p14:creationId xmlns:p14="http://schemas.microsoft.com/office/powerpoint/2010/main" val="1685388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59445-911A-8EBF-62B7-992810BB1595}"/>
              </a:ext>
            </a:extLst>
          </p:cNvPr>
          <p:cNvSpPr>
            <a:spLocks noGrp="1"/>
          </p:cNvSpPr>
          <p:nvPr>
            <p:ph type="title"/>
          </p:nvPr>
        </p:nvSpPr>
        <p:spPr/>
        <p:txBody>
          <a:bodyPr/>
          <a:lstStyle/>
          <a:p>
            <a:r>
              <a:rPr lang="en-GB" b="1" dirty="0"/>
              <a:t>Legal Aid</a:t>
            </a:r>
          </a:p>
        </p:txBody>
      </p:sp>
      <p:sp>
        <p:nvSpPr>
          <p:cNvPr id="4" name="Footer Placeholder 3">
            <a:extLst>
              <a:ext uri="{FF2B5EF4-FFF2-40B4-BE49-F238E27FC236}">
                <a16:creationId xmlns:a16="http://schemas.microsoft.com/office/drawing/2014/main" id="{41C7FB29-4301-2F71-7C16-1E9C26F25F2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0FD0EAC-3CE3-3806-B5F3-28166D7B01B7}"/>
              </a:ext>
            </a:extLst>
          </p:cNvPr>
          <p:cNvSpPr>
            <a:spLocks noGrp="1"/>
          </p:cNvSpPr>
          <p:nvPr>
            <p:ph type="sldNum" sz="quarter" idx="12"/>
          </p:nvPr>
        </p:nvSpPr>
        <p:spPr/>
        <p:txBody>
          <a:bodyPr/>
          <a:lstStyle/>
          <a:p>
            <a:fld id="{C8D2CCA4-A885-4CD1-BD74-79D6E8AF1BFA}" type="slidenum">
              <a:rPr lang="en-GB" smtClean="0"/>
              <a:t>14</a:t>
            </a:fld>
            <a:endParaRPr lang="en-GB"/>
          </a:p>
        </p:txBody>
      </p:sp>
      <p:sp>
        <p:nvSpPr>
          <p:cNvPr id="8" name="Content Placeholder 2">
            <a:extLst>
              <a:ext uri="{FF2B5EF4-FFF2-40B4-BE49-F238E27FC236}">
                <a16:creationId xmlns:a16="http://schemas.microsoft.com/office/drawing/2014/main" id="{ED39C60E-3825-4914-B378-28EAD54FEBEE}"/>
              </a:ext>
            </a:extLst>
          </p:cNvPr>
          <p:cNvSpPr>
            <a:spLocks noGrp="1"/>
          </p:cNvSpPr>
          <p:nvPr>
            <p:ph idx="1"/>
          </p:nvPr>
        </p:nvSpPr>
        <p:spPr>
          <a:xfrm>
            <a:off x="838200" y="2506662"/>
            <a:ext cx="10515600" cy="4351338"/>
          </a:xfrm>
        </p:spPr>
        <p:txBody>
          <a:bodyPr/>
          <a:lstStyle/>
          <a:p>
            <a:pPr>
              <a:buFont typeface="Wingdings" panose="05000000000000000000" pitchFamily="2" charset="2"/>
              <a:buChar char="Ø"/>
            </a:pPr>
            <a:r>
              <a:rPr lang="en-GB" dirty="0">
                <a:solidFill>
                  <a:schemeClr val="tx1"/>
                </a:solidFill>
              </a:rPr>
              <a:t>2 stages to the family legal aid test – merit and means</a:t>
            </a:r>
          </a:p>
          <a:p>
            <a:pPr marL="0" indent="0">
              <a:buNone/>
            </a:pPr>
            <a:endParaRPr lang="en-GB" dirty="0">
              <a:solidFill>
                <a:schemeClr val="tx1"/>
              </a:solidFill>
            </a:endParaRPr>
          </a:p>
          <a:p>
            <a:pPr marL="0" indent="0">
              <a:buNone/>
            </a:pPr>
            <a:r>
              <a:rPr lang="en-GB" b="1" dirty="0">
                <a:solidFill>
                  <a:schemeClr val="accent1"/>
                </a:solidFill>
              </a:rPr>
              <a:t>Merit</a:t>
            </a:r>
          </a:p>
          <a:p>
            <a:pPr marL="0" indent="0">
              <a:buNone/>
            </a:pPr>
            <a:r>
              <a:rPr lang="en-GB" dirty="0">
                <a:solidFill>
                  <a:schemeClr val="tx1"/>
                </a:solidFill>
              </a:rPr>
              <a:t>They must be a victim of domestic abuse. This will be true of our clients. </a:t>
            </a:r>
          </a:p>
          <a:p>
            <a:pPr marL="0" indent="0">
              <a:buNone/>
            </a:pPr>
            <a:endParaRPr lang="en-GB" dirty="0">
              <a:solidFill>
                <a:schemeClr val="tx1"/>
              </a:solidFill>
            </a:endParaRPr>
          </a:p>
          <a:p>
            <a:pPr marL="0" indent="0">
              <a:buNone/>
            </a:pPr>
            <a:r>
              <a:rPr lang="en-GB" b="1" dirty="0">
                <a:solidFill>
                  <a:schemeClr val="accent1"/>
                </a:solidFill>
              </a:rPr>
              <a:t>Means</a:t>
            </a:r>
          </a:p>
          <a:p>
            <a:pPr marL="0" indent="0">
              <a:buNone/>
            </a:pPr>
            <a:r>
              <a:rPr lang="en-GB" dirty="0">
                <a:solidFill>
                  <a:schemeClr val="tx1"/>
                </a:solidFill>
              </a:rPr>
              <a:t>This looks at income and capital assets</a:t>
            </a:r>
          </a:p>
        </p:txBody>
      </p:sp>
      <p:pic>
        <p:nvPicPr>
          <p:cNvPr id="6" name="Picture 5">
            <a:extLst>
              <a:ext uri="{FF2B5EF4-FFF2-40B4-BE49-F238E27FC236}">
                <a16:creationId xmlns:a16="http://schemas.microsoft.com/office/drawing/2014/main" id="{22B5848E-07A7-EFB8-EAC4-64CCAD954537}"/>
              </a:ext>
            </a:extLst>
          </p:cNvPr>
          <p:cNvPicPr>
            <a:picLocks noChangeAspect="1"/>
          </p:cNvPicPr>
          <p:nvPr/>
        </p:nvPicPr>
        <p:blipFill>
          <a:blip r:embed="rId2"/>
          <a:stretch>
            <a:fillRect/>
          </a:stretch>
        </p:blipFill>
        <p:spPr>
          <a:xfrm>
            <a:off x="10792000" y="5172286"/>
            <a:ext cx="1400000" cy="1685714"/>
          </a:xfrm>
          <a:prstGeom prst="rect">
            <a:avLst/>
          </a:prstGeom>
        </p:spPr>
      </p:pic>
    </p:spTree>
    <p:extLst>
      <p:ext uri="{BB962C8B-B14F-4D97-AF65-F5344CB8AC3E}">
        <p14:creationId xmlns:p14="http://schemas.microsoft.com/office/powerpoint/2010/main" val="3451088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anim calcmode="lin" valueType="num">
                                      <p:cBhvr additive="base">
                                        <p:cTn id="1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anim calcmode="lin" valueType="num">
                                      <p:cBhvr additive="base">
                                        <p:cTn id="1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anim calcmode="lin" valueType="num">
                                      <p:cBhvr additive="base">
                                        <p:cTn id="2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BF4FD5E-C597-43EC-ACB9-2868610EC7FC}"/>
              </a:ext>
            </a:extLst>
          </p:cNvPr>
          <p:cNvPicPr>
            <a:picLocks noChangeAspect="1"/>
          </p:cNvPicPr>
          <p:nvPr/>
        </p:nvPicPr>
        <p:blipFill>
          <a:blip r:embed="rId2"/>
          <a:stretch>
            <a:fillRect/>
          </a:stretch>
        </p:blipFill>
        <p:spPr>
          <a:xfrm>
            <a:off x="10792000" y="5172286"/>
            <a:ext cx="1400000" cy="1685714"/>
          </a:xfrm>
          <a:prstGeom prst="rect">
            <a:avLst/>
          </a:prstGeom>
        </p:spPr>
      </p:pic>
      <p:sp>
        <p:nvSpPr>
          <p:cNvPr id="3" name="Footer Placeholder 2">
            <a:extLst>
              <a:ext uri="{FF2B5EF4-FFF2-40B4-BE49-F238E27FC236}">
                <a16:creationId xmlns:a16="http://schemas.microsoft.com/office/drawing/2014/main" id="{5C19CE9C-4B76-883F-A934-481809D4987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F51B4B7-5771-A649-0EE9-719A90934D4C}"/>
              </a:ext>
            </a:extLst>
          </p:cNvPr>
          <p:cNvSpPr>
            <a:spLocks noGrp="1"/>
          </p:cNvSpPr>
          <p:nvPr>
            <p:ph type="sldNum" sz="quarter" idx="12"/>
          </p:nvPr>
        </p:nvSpPr>
        <p:spPr/>
        <p:txBody>
          <a:bodyPr/>
          <a:lstStyle/>
          <a:p>
            <a:fld id="{C8D2CCA4-A885-4CD1-BD74-79D6E8AF1BFA}" type="slidenum">
              <a:rPr lang="en-GB" smtClean="0"/>
              <a:t>15</a:t>
            </a:fld>
            <a:endParaRPr lang="en-GB"/>
          </a:p>
        </p:txBody>
      </p:sp>
      <p:sp>
        <p:nvSpPr>
          <p:cNvPr id="9" name="Content Placeholder 2">
            <a:extLst>
              <a:ext uri="{FF2B5EF4-FFF2-40B4-BE49-F238E27FC236}">
                <a16:creationId xmlns:a16="http://schemas.microsoft.com/office/drawing/2014/main" id="{BACD3913-C518-935A-6B8D-F6E87E463BAC}"/>
              </a:ext>
            </a:extLst>
          </p:cNvPr>
          <p:cNvSpPr txBox="1">
            <a:spLocks/>
          </p:cNvSpPr>
          <p:nvPr/>
        </p:nvSpPr>
        <p:spPr bwMode="gray">
          <a:xfrm>
            <a:off x="675139" y="668127"/>
            <a:ext cx="10515600" cy="5424209"/>
          </a:xfrm>
          <a:prstGeom prst="rect">
            <a:avLst/>
          </a:prstGeom>
        </p:spPr>
        <p:txBody>
          <a:bodyPr vert="horz" lIns="91440" tIns="45720" rIns="91440" bIns="45720" rtlCol="0" anchor="t">
            <a:normAutofit lnSpcReduction="10000"/>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GB" b="1" u="sng" cap="none" dirty="0">
                <a:solidFill>
                  <a:schemeClr val="bg1"/>
                </a:solidFill>
              </a:rPr>
              <a:t>Means tests</a:t>
            </a:r>
          </a:p>
          <a:p>
            <a:endParaRPr lang="en-GB" cap="none" dirty="0">
              <a:solidFill>
                <a:schemeClr val="bg1"/>
              </a:solidFill>
            </a:endParaRPr>
          </a:p>
          <a:p>
            <a:r>
              <a:rPr lang="en-GB" b="1" cap="none" dirty="0">
                <a:solidFill>
                  <a:schemeClr val="accent1"/>
                </a:solidFill>
              </a:rPr>
              <a:t>Capital</a:t>
            </a:r>
          </a:p>
          <a:p>
            <a:pPr>
              <a:buFontTx/>
              <a:buChar char="-"/>
            </a:pPr>
            <a:r>
              <a:rPr lang="en-GB" cap="none" dirty="0">
                <a:solidFill>
                  <a:schemeClr val="bg1"/>
                </a:solidFill>
              </a:rPr>
              <a:t>Client must have less than £3000 in savings. If they have between £3000 and £8000, they may be eligible but will need to pay a contribution. If above £8000, they will not be eligible.</a:t>
            </a:r>
          </a:p>
          <a:p>
            <a:pPr>
              <a:buFontTx/>
              <a:buChar char="-"/>
            </a:pPr>
            <a:r>
              <a:rPr lang="en-GB" cap="none" dirty="0">
                <a:solidFill>
                  <a:schemeClr val="bg1"/>
                </a:solidFill>
              </a:rPr>
              <a:t>Client must have less than £100,000 equity in their property (</a:t>
            </a:r>
            <a:r>
              <a:rPr lang="en-GB" cap="none" dirty="0" err="1">
                <a:solidFill>
                  <a:schemeClr val="bg1"/>
                </a:solidFill>
              </a:rPr>
              <a:t>i.E.</a:t>
            </a:r>
            <a:r>
              <a:rPr lang="en-GB" cap="none" dirty="0">
                <a:solidFill>
                  <a:schemeClr val="bg1"/>
                </a:solidFill>
              </a:rPr>
              <a:t> Less mortgage). </a:t>
            </a:r>
          </a:p>
          <a:p>
            <a:pPr>
              <a:buFontTx/>
              <a:buChar char="-"/>
            </a:pPr>
            <a:r>
              <a:rPr lang="en-GB" cap="none" dirty="0">
                <a:solidFill>
                  <a:schemeClr val="bg1"/>
                </a:solidFill>
              </a:rPr>
              <a:t>Client must not have more than £2500 coming in to their account each month</a:t>
            </a:r>
            <a:r>
              <a:rPr lang="en-GB" cap="none" dirty="0"/>
              <a:t>.</a:t>
            </a:r>
          </a:p>
          <a:p>
            <a:endParaRPr lang="en-GB" cap="none" dirty="0">
              <a:solidFill>
                <a:schemeClr val="bg1"/>
              </a:solidFill>
            </a:endParaRPr>
          </a:p>
          <a:p>
            <a:r>
              <a:rPr lang="en-GB" b="1" cap="none" dirty="0">
                <a:solidFill>
                  <a:schemeClr val="accent1"/>
                </a:solidFill>
              </a:rPr>
              <a:t>Income</a:t>
            </a:r>
          </a:p>
          <a:p>
            <a:r>
              <a:rPr lang="en-GB" cap="none" dirty="0">
                <a:solidFill>
                  <a:schemeClr val="accent2"/>
                </a:solidFill>
              </a:rPr>
              <a:t>-</a:t>
            </a:r>
            <a:r>
              <a:rPr lang="en-GB" cap="none" dirty="0">
                <a:solidFill>
                  <a:schemeClr val="bg1"/>
                </a:solidFill>
              </a:rPr>
              <a:t>If they are on a passported benefit they will pass this criteria (i.e. Universal credit, JSA, income support etc)</a:t>
            </a:r>
          </a:p>
          <a:p>
            <a:pPr>
              <a:buFontTx/>
              <a:buChar char="-"/>
            </a:pPr>
            <a:r>
              <a:rPr lang="en-GB" cap="none" dirty="0">
                <a:solidFill>
                  <a:schemeClr val="bg1"/>
                </a:solidFill>
              </a:rPr>
              <a:t>If they work, if their disposable income is less than £317 a month (less employment expenses, rent/mortgage, childcare expenses) they are eligible. If it is between £317 and £733, they may be eligible but will have to pay a contribution. If above £733, they are not eligible.</a:t>
            </a:r>
          </a:p>
          <a:p>
            <a:pPr>
              <a:buFontTx/>
              <a:buChar char="-"/>
            </a:pPr>
            <a:r>
              <a:rPr lang="en-GB" cap="none" dirty="0">
                <a:solidFill>
                  <a:schemeClr val="bg1"/>
                </a:solidFill>
              </a:rPr>
              <a:t>If in doubt, use the legal aid calculator: </a:t>
            </a:r>
            <a:r>
              <a:rPr lang="en-GB" cap="none" dirty="0">
                <a:solidFill>
                  <a:schemeClr val="bg1"/>
                </a:solidFill>
                <a:hlinkClick r:id="rId3">
                  <a:extLst>
                    <a:ext uri="{A12FA001-AC4F-418D-AE19-62706E023703}">
                      <ahyp:hlinkClr xmlns:ahyp="http://schemas.microsoft.com/office/drawing/2018/hyperlinkcolor" val="tx"/>
                    </a:ext>
                  </a:extLst>
                </a:hlinkClick>
              </a:rPr>
              <a:t>https://www.Gov.Uk/check-legal-aid</a:t>
            </a:r>
            <a:endParaRPr lang="en-GB" cap="none" dirty="0">
              <a:solidFill>
                <a:schemeClr val="bg1"/>
              </a:solidFill>
            </a:endParaRPr>
          </a:p>
          <a:p>
            <a:pPr>
              <a:buFontTx/>
              <a:buChar char="-"/>
            </a:pPr>
            <a:endParaRPr lang="en-GB" cap="none" dirty="0"/>
          </a:p>
        </p:txBody>
      </p:sp>
    </p:spTree>
    <p:extLst>
      <p:ext uri="{BB962C8B-B14F-4D97-AF65-F5344CB8AC3E}">
        <p14:creationId xmlns:p14="http://schemas.microsoft.com/office/powerpoint/2010/main" val="418548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 calcmode="lin" valueType="num">
                                      <p:cBhvr additive="base">
                                        <p:cTn id="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anim calcmode="lin" valueType="num">
                                      <p:cBhvr additive="base">
                                        <p:cTn id="1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anim calcmode="lin" valueType="num">
                                      <p:cBhvr additive="base">
                                        <p:cTn id="1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anim calcmode="lin" valueType="num">
                                      <p:cBhvr additive="base">
                                        <p:cTn id="19"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7" end="7"/>
                                            </p:txEl>
                                          </p:spTgt>
                                        </p:tgtEl>
                                        <p:attrNameLst>
                                          <p:attrName>style.visibility</p:attrName>
                                        </p:attrNameLst>
                                      </p:cBhvr>
                                      <p:to>
                                        <p:strVal val="visible"/>
                                      </p:to>
                                    </p:set>
                                    <p:anim calcmode="lin" valueType="num">
                                      <p:cBhvr additive="base">
                                        <p:cTn id="25"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9">
                                            <p:txEl>
                                              <p:pRg st="8" end="8"/>
                                            </p:txEl>
                                          </p:spTgt>
                                        </p:tgtEl>
                                        <p:attrNameLst>
                                          <p:attrName>style.visibility</p:attrName>
                                        </p:attrNameLst>
                                      </p:cBhvr>
                                      <p:to>
                                        <p:strVal val="visible"/>
                                      </p:to>
                                    </p:set>
                                    <p:anim calcmode="lin" valueType="num">
                                      <p:cBhvr additive="base">
                                        <p:cTn id="2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9">
                                            <p:txEl>
                                              <p:pRg st="9" end="9"/>
                                            </p:txEl>
                                          </p:spTgt>
                                        </p:tgtEl>
                                        <p:attrNameLst>
                                          <p:attrName>style.visibility</p:attrName>
                                        </p:attrNameLst>
                                      </p:cBhvr>
                                      <p:to>
                                        <p:strVal val="visible"/>
                                      </p:to>
                                    </p:set>
                                    <p:anim calcmode="lin" valueType="num">
                                      <p:cBhvr additive="base">
                                        <p:cTn id="33"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
                                            <p:txEl>
                                              <p:pRg st="10" end="10"/>
                                            </p:txEl>
                                          </p:spTgt>
                                        </p:tgtEl>
                                        <p:attrNameLst>
                                          <p:attrName>style.visibility</p:attrName>
                                        </p:attrNameLst>
                                      </p:cBhvr>
                                      <p:to>
                                        <p:strVal val="visible"/>
                                      </p:to>
                                    </p:set>
                                    <p:anim calcmode="lin" valueType="num">
                                      <p:cBhvr additive="base">
                                        <p:cTn id="37"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DB35F-0634-4FCF-842A-465B35411A72}"/>
              </a:ext>
            </a:extLst>
          </p:cNvPr>
          <p:cNvSpPr>
            <a:spLocks noGrp="1"/>
          </p:cNvSpPr>
          <p:nvPr>
            <p:ph type="ctrTitle"/>
          </p:nvPr>
        </p:nvSpPr>
        <p:spPr>
          <a:xfrm>
            <a:off x="1154955" y="871870"/>
            <a:ext cx="8825658" cy="5054009"/>
          </a:xfrm>
        </p:spPr>
        <p:txBody>
          <a:bodyPr/>
          <a:lstStyle/>
          <a:p>
            <a:pPr algn="ctr">
              <a:lnSpc>
                <a:spcPct val="107000"/>
              </a:lnSpc>
              <a:spcAft>
                <a:spcPts val="800"/>
              </a:spcAft>
            </a:pPr>
            <a:r>
              <a:rPr lang="en-GB" sz="3600" b="1" dirty="0">
                <a:effectLst/>
                <a:latin typeface="+mn-lt"/>
                <a:ea typeface="Calibri" panose="020F0502020204030204" pitchFamily="34" charset="0"/>
                <a:cs typeface="Times New Roman" panose="02020603050405020304" pitchFamily="18" charset="0"/>
              </a:rPr>
              <a:t>ANY QUESTIONS?</a:t>
            </a:r>
            <a:br>
              <a:rPr lang="en-GB" sz="3600" b="1" dirty="0">
                <a:effectLst/>
                <a:latin typeface="+mn-lt"/>
                <a:ea typeface="Calibri" panose="020F0502020204030204" pitchFamily="34" charset="0"/>
                <a:cs typeface="Times New Roman" panose="02020603050405020304" pitchFamily="18" charset="0"/>
              </a:rPr>
            </a:br>
            <a:br>
              <a:rPr lang="en-GB" sz="1800" b="1" dirty="0">
                <a:effectLst/>
                <a:latin typeface="+mn-lt"/>
                <a:ea typeface="Calibri" panose="020F0502020204030204" pitchFamily="34" charset="0"/>
                <a:cs typeface="Times New Roman" panose="02020603050405020304" pitchFamily="18" charset="0"/>
              </a:rPr>
            </a:br>
            <a:br>
              <a:rPr lang="en-GB" sz="1800" b="1" dirty="0">
                <a:effectLst/>
                <a:latin typeface="+mn-lt"/>
                <a:ea typeface="Calibri" panose="020F0502020204030204" pitchFamily="34" charset="0"/>
                <a:cs typeface="Times New Roman" panose="02020603050405020304" pitchFamily="18" charset="0"/>
              </a:rPr>
            </a:br>
            <a:r>
              <a:rPr lang="en-GB" sz="1800" b="1" dirty="0">
                <a:effectLst/>
                <a:latin typeface="+mn-lt"/>
                <a:ea typeface="Calibri" panose="020F0502020204030204" pitchFamily="34" charset="0"/>
                <a:cs typeface="Times New Roman" panose="02020603050405020304" pitchFamily="18" charset="0"/>
              </a:rPr>
              <a:t>My contact details</a:t>
            </a:r>
            <a:br>
              <a:rPr lang="en-GB" sz="1800" b="1" dirty="0">
                <a:effectLst/>
                <a:latin typeface="+mn-lt"/>
                <a:ea typeface="Calibri" panose="020F0502020204030204" pitchFamily="34" charset="0"/>
                <a:cs typeface="Times New Roman" panose="02020603050405020304" pitchFamily="18" charset="0"/>
              </a:rPr>
            </a:br>
            <a:br>
              <a:rPr lang="en-GB" sz="1800" b="1" dirty="0">
                <a:effectLst/>
                <a:latin typeface="+mn-lt"/>
                <a:ea typeface="Calibri" panose="020F0502020204030204" pitchFamily="34" charset="0"/>
                <a:cs typeface="Times New Roman" panose="02020603050405020304" pitchFamily="18" charset="0"/>
              </a:rPr>
            </a:br>
            <a:r>
              <a:rPr lang="en-GB" sz="1800" b="1" dirty="0">
                <a:effectLst/>
                <a:latin typeface="+mn-lt"/>
                <a:ea typeface="Calibri" panose="020F0502020204030204" pitchFamily="34" charset="0"/>
                <a:cs typeface="Times New Roman" panose="02020603050405020304" pitchFamily="18" charset="0"/>
                <a:hlinkClick r:id="rId2"/>
              </a:rPr>
              <a:t>chaworth@watkinssolicitors.co.uk</a:t>
            </a:r>
            <a:br>
              <a:rPr lang="en-GB" sz="1800" b="1" dirty="0">
                <a:effectLst/>
                <a:latin typeface="+mn-lt"/>
                <a:ea typeface="Calibri" panose="020F0502020204030204" pitchFamily="34" charset="0"/>
                <a:cs typeface="Times New Roman" panose="02020603050405020304" pitchFamily="18" charset="0"/>
              </a:rPr>
            </a:br>
            <a:r>
              <a:rPr lang="en-GB" sz="1800" b="1" dirty="0">
                <a:effectLst/>
                <a:latin typeface="+mn-lt"/>
                <a:ea typeface="Calibri" panose="020F0502020204030204" pitchFamily="34" charset="0"/>
                <a:cs typeface="Times New Roman" panose="02020603050405020304" pitchFamily="18" charset="0"/>
              </a:rPr>
              <a:t>0117 9390350</a:t>
            </a:r>
            <a:br>
              <a:rPr lang="en-GB" sz="1800" b="1" dirty="0">
                <a:effectLst/>
                <a:latin typeface="+mn-lt"/>
                <a:ea typeface="Calibri" panose="020F0502020204030204" pitchFamily="34" charset="0"/>
                <a:cs typeface="Times New Roman" panose="02020603050405020304" pitchFamily="18" charset="0"/>
              </a:rPr>
            </a:br>
            <a:br>
              <a:rPr lang="en-GB" sz="1800" b="1" dirty="0">
                <a:effectLst/>
                <a:latin typeface="+mn-lt"/>
                <a:ea typeface="Calibri" panose="020F0502020204030204" pitchFamily="34" charset="0"/>
                <a:cs typeface="Times New Roman" panose="02020603050405020304" pitchFamily="18" charset="0"/>
              </a:rPr>
            </a:br>
            <a:r>
              <a:rPr lang="en-GB" sz="1800" b="1" dirty="0">
                <a:effectLst/>
                <a:latin typeface="+mn-lt"/>
                <a:ea typeface="Calibri" panose="020F0502020204030204" pitchFamily="34" charset="0"/>
                <a:cs typeface="Times New Roman" panose="02020603050405020304" pitchFamily="18" charset="0"/>
              </a:rPr>
              <a:t>Free Family Law drop in clini</a:t>
            </a:r>
            <a:r>
              <a:rPr lang="en-GB" sz="1800" b="1" dirty="0">
                <a:latin typeface="+mn-lt"/>
                <a:ea typeface="Calibri" panose="020F0502020204030204" pitchFamily="34" charset="0"/>
                <a:cs typeface="Times New Roman" panose="02020603050405020304" pitchFamily="18" charset="0"/>
              </a:rPr>
              <a:t>c available on Tuesdays between 10-12 at the Kindle Centre (near ASDA). No appointment necessary.</a:t>
            </a:r>
            <a:br>
              <a:rPr lang="en-GB" sz="1800" b="1" dirty="0">
                <a:latin typeface="+mn-lt"/>
                <a:ea typeface="Calibri" panose="020F0502020204030204" pitchFamily="34" charset="0"/>
                <a:cs typeface="Times New Roman" panose="02020603050405020304" pitchFamily="18" charset="0"/>
              </a:rPr>
            </a:br>
            <a:br>
              <a:rPr lang="en-GB" sz="1800" b="1" dirty="0">
                <a:latin typeface="+mn-lt"/>
                <a:ea typeface="Calibri" panose="020F0502020204030204" pitchFamily="34" charset="0"/>
                <a:cs typeface="Times New Roman" panose="02020603050405020304" pitchFamily="18" charset="0"/>
              </a:rPr>
            </a:br>
            <a:r>
              <a:rPr lang="en-GB" sz="1200" b="1" dirty="0">
                <a:solidFill>
                  <a:schemeClr val="accent1"/>
                </a:solidFill>
                <a:latin typeface="+mn-lt"/>
                <a:ea typeface="Calibri" panose="020F0502020204030204" pitchFamily="34" charset="0"/>
                <a:cs typeface="Times New Roman" panose="02020603050405020304" pitchFamily="18" charset="0"/>
              </a:rPr>
              <a:t>(does not run in school holidays, save for summer holidays)</a:t>
            </a:r>
            <a:br>
              <a:rPr lang="en-GB" sz="1800" b="1" dirty="0">
                <a:effectLst/>
                <a:latin typeface="+mn-lt"/>
                <a:ea typeface="Calibri" panose="020F0502020204030204" pitchFamily="34" charset="0"/>
                <a:cs typeface="Times New Roman" panose="02020603050405020304" pitchFamily="18" charset="0"/>
              </a:rPr>
            </a:br>
            <a:endParaRPr lang="en-GB" dirty="0">
              <a:latin typeface="+mn-lt"/>
            </a:endParaRPr>
          </a:p>
        </p:txBody>
      </p:sp>
      <p:pic>
        <p:nvPicPr>
          <p:cNvPr id="5" name="Picture 4">
            <a:extLst>
              <a:ext uri="{FF2B5EF4-FFF2-40B4-BE49-F238E27FC236}">
                <a16:creationId xmlns:a16="http://schemas.microsoft.com/office/drawing/2014/main" id="{697B8FC6-9C07-44A1-B040-D6748796E859}"/>
              </a:ext>
            </a:extLst>
          </p:cNvPr>
          <p:cNvPicPr>
            <a:picLocks noChangeAspect="1"/>
          </p:cNvPicPr>
          <p:nvPr/>
        </p:nvPicPr>
        <p:blipFill>
          <a:blip r:embed="rId3"/>
          <a:stretch>
            <a:fillRect/>
          </a:stretch>
        </p:blipFill>
        <p:spPr>
          <a:xfrm>
            <a:off x="10792000" y="5172286"/>
            <a:ext cx="1400000" cy="1685714"/>
          </a:xfrm>
          <a:prstGeom prst="rect">
            <a:avLst/>
          </a:prstGeom>
        </p:spPr>
      </p:pic>
      <p:sp>
        <p:nvSpPr>
          <p:cNvPr id="3" name="Footer Placeholder 2">
            <a:extLst>
              <a:ext uri="{FF2B5EF4-FFF2-40B4-BE49-F238E27FC236}">
                <a16:creationId xmlns:a16="http://schemas.microsoft.com/office/drawing/2014/main" id="{977E992F-B46B-13E1-0BE9-AE0CC8C9AC5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FFD0E25-2C68-99E4-D25A-5BCE5995ED22}"/>
              </a:ext>
            </a:extLst>
          </p:cNvPr>
          <p:cNvSpPr>
            <a:spLocks noGrp="1"/>
          </p:cNvSpPr>
          <p:nvPr>
            <p:ph type="sldNum" sz="quarter" idx="12"/>
          </p:nvPr>
        </p:nvSpPr>
        <p:spPr/>
        <p:txBody>
          <a:bodyPr/>
          <a:lstStyle/>
          <a:p>
            <a:fld id="{C8D2CCA4-A885-4CD1-BD74-79D6E8AF1BFA}" type="slidenum">
              <a:rPr lang="en-GB" smtClean="0"/>
              <a:t>16</a:t>
            </a:fld>
            <a:endParaRPr lang="en-GB"/>
          </a:p>
        </p:txBody>
      </p:sp>
    </p:spTree>
    <p:extLst>
      <p:ext uri="{BB962C8B-B14F-4D97-AF65-F5344CB8AC3E}">
        <p14:creationId xmlns:p14="http://schemas.microsoft.com/office/powerpoint/2010/main" val="818788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A3F22-A25E-7260-BFB4-08E4C529537A}"/>
              </a:ext>
            </a:extLst>
          </p:cNvPr>
          <p:cNvSpPr>
            <a:spLocks noGrp="1"/>
          </p:cNvSpPr>
          <p:nvPr>
            <p:ph type="title"/>
          </p:nvPr>
        </p:nvSpPr>
        <p:spPr>
          <a:xfrm>
            <a:off x="1154954" y="729575"/>
            <a:ext cx="8761413" cy="1177046"/>
          </a:xfrm>
        </p:spPr>
        <p:txBody>
          <a:bodyPr/>
          <a:lstStyle/>
          <a:p>
            <a:r>
              <a:rPr lang="en-GB" b="1" dirty="0">
                <a:solidFill>
                  <a:schemeClr val="bg1"/>
                </a:solidFill>
              </a:rPr>
              <a:t>Criminal, Civil &amp; Family Protective Orders</a:t>
            </a:r>
            <a:endParaRPr lang="en-GB" dirty="0">
              <a:solidFill>
                <a:schemeClr val="bg1"/>
              </a:solidFill>
            </a:endParaRPr>
          </a:p>
        </p:txBody>
      </p:sp>
      <p:sp>
        <p:nvSpPr>
          <p:cNvPr id="4" name="Slide Number Placeholder 3">
            <a:extLst>
              <a:ext uri="{FF2B5EF4-FFF2-40B4-BE49-F238E27FC236}">
                <a16:creationId xmlns:a16="http://schemas.microsoft.com/office/drawing/2014/main" id="{8E6FEB33-6808-C011-DD92-7DD7E85711D0}"/>
              </a:ext>
            </a:extLst>
          </p:cNvPr>
          <p:cNvSpPr>
            <a:spLocks noGrp="1"/>
          </p:cNvSpPr>
          <p:nvPr>
            <p:ph type="sldNum" sz="quarter" idx="12"/>
          </p:nvPr>
        </p:nvSpPr>
        <p:spPr/>
        <p:txBody>
          <a:bodyPr/>
          <a:lstStyle/>
          <a:p>
            <a:fld id="{C8D2CCA4-A885-4CD1-BD74-79D6E8AF1BFA}" type="slidenum">
              <a:rPr lang="en-GB" smtClean="0"/>
              <a:t>2</a:t>
            </a:fld>
            <a:endParaRPr lang="en-GB"/>
          </a:p>
        </p:txBody>
      </p:sp>
      <p:sp>
        <p:nvSpPr>
          <p:cNvPr id="5" name="TextBox 4">
            <a:extLst>
              <a:ext uri="{FF2B5EF4-FFF2-40B4-BE49-F238E27FC236}">
                <a16:creationId xmlns:a16="http://schemas.microsoft.com/office/drawing/2014/main" id="{B2D1A491-153B-D302-C844-491CEC1A6FF8}"/>
              </a:ext>
            </a:extLst>
          </p:cNvPr>
          <p:cNvSpPr txBox="1"/>
          <p:nvPr/>
        </p:nvSpPr>
        <p:spPr>
          <a:xfrm>
            <a:off x="826852" y="2451370"/>
            <a:ext cx="3356042" cy="2031325"/>
          </a:xfrm>
          <a:prstGeom prst="rect">
            <a:avLst/>
          </a:prstGeom>
          <a:noFill/>
        </p:spPr>
        <p:txBody>
          <a:bodyPr wrap="square" rtlCol="0">
            <a:spAutoFit/>
          </a:bodyPr>
          <a:lstStyle/>
          <a:p>
            <a:r>
              <a:rPr lang="en-GB" dirty="0"/>
              <a:t>Criminal Orders can include:</a:t>
            </a:r>
          </a:p>
          <a:p>
            <a:pPr marL="742950" lvl="1" indent="-285750">
              <a:buFont typeface="Arial" panose="020B0604020202020204" pitchFamily="34" charset="0"/>
              <a:buChar char="•"/>
            </a:pPr>
            <a:r>
              <a:rPr lang="en-GB" dirty="0"/>
              <a:t>Stalking Protection Order</a:t>
            </a:r>
          </a:p>
          <a:p>
            <a:pPr marL="742950" lvl="1" indent="-285750">
              <a:buFont typeface="Arial" panose="020B0604020202020204" pitchFamily="34" charset="0"/>
              <a:buChar char="•"/>
            </a:pPr>
            <a:r>
              <a:rPr lang="en-GB" dirty="0"/>
              <a:t>DVPO’s</a:t>
            </a:r>
          </a:p>
          <a:p>
            <a:pPr marL="742950" lvl="1" indent="-285750">
              <a:buFont typeface="Arial" panose="020B0604020202020204" pitchFamily="34" charset="0"/>
              <a:buChar char="•"/>
            </a:pPr>
            <a:r>
              <a:rPr lang="en-GB" dirty="0"/>
              <a:t>Restraining Orders</a:t>
            </a:r>
          </a:p>
          <a:p>
            <a:pPr marL="457200" lvl="1" indent="0">
              <a:buNone/>
            </a:pPr>
            <a:endParaRPr lang="en-GB" dirty="0"/>
          </a:p>
          <a:p>
            <a:endParaRPr lang="en-GB" dirty="0"/>
          </a:p>
        </p:txBody>
      </p:sp>
      <p:sp>
        <p:nvSpPr>
          <p:cNvPr id="7" name="TextBox 6">
            <a:extLst>
              <a:ext uri="{FF2B5EF4-FFF2-40B4-BE49-F238E27FC236}">
                <a16:creationId xmlns:a16="http://schemas.microsoft.com/office/drawing/2014/main" id="{255226C3-FDEE-F374-A1B8-3C70267DB95B}"/>
              </a:ext>
            </a:extLst>
          </p:cNvPr>
          <p:cNvSpPr txBox="1"/>
          <p:nvPr/>
        </p:nvSpPr>
        <p:spPr>
          <a:xfrm>
            <a:off x="4510392" y="2451370"/>
            <a:ext cx="3171216" cy="2308324"/>
          </a:xfrm>
          <a:prstGeom prst="rect">
            <a:avLst/>
          </a:prstGeom>
          <a:noFill/>
        </p:spPr>
        <p:txBody>
          <a:bodyPr wrap="square" rtlCol="0">
            <a:spAutoFit/>
          </a:bodyPr>
          <a:lstStyle/>
          <a:p>
            <a:r>
              <a:rPr lang="en-GB" dirty="0"/>
              <a:t>Civil Orders can include:</a:t>
            </a:r>
          </a:p>
          <a:p>
            <a:pPr marL="742950" lvl="1" indent="-285750">
              <a:buFont typeface="Arial" panose="020B0604020202020204" pitchFamily="34" charset="0"/>
              <a:buChar char="•"/>
            </a:pPr>
            <a:r>
              <a:rPr lang="en-GB" dirty="0"/>
              <a:t>Non-Molestation Orders</a:t>
            </a:r>
          </a:p>
          <a:p>
            <a:pPr marL="742950" lvl="1" indent="-285750">
              <a:buFont typeface="Arial" panose="020B0604020202020204" pitchFamily="34" charset="0"/>
              <a:buChar char="•"/>
            </a:pPr>
            <a:r>
              <a:rPr lang="en-GB" dirty="0"/>
              <a:t>Occupation Orders</a:t>
            </a:r>
          </a:p>
          <a:p>
            <a:pPr marL="742950" lvl="1" indent="-285750">
              <a:buFont typeface="Arial" panose="020B0604020202020204" pitchFamily="34" charset="0"/>
              <a:buChar char="•"/>
            </a:pPr>
            <a:r>
              <a:rPr lang="en-GB" dirty="0"/>
              <a:t>Transfer of Tenancy</a:t>
            </a:r>
          </a:p>
          <a:p>
            <a:pPr marL="742950" lvl="1" indent="-285750">
              <a:buFont typeface="Arial" panose="020B0604020202020204" pitchFamily="34" charset="0"/>
              <a:buChar char="•"/>
            </a:pPr>
            <a:r>
              <a:rPr lang="en-GB" dirty="0"/>
              <a:t>Orders under the Protection from Harassment Act</a:t>
            </a:r>
          </a:p>
        </p:txBody>
      </p:sp>
      <p:sp>
        <p:nvSpPr>
          <p:cNvPr id="8" name="TextBox 7">
            <a:extLst>
              <a:ext uri="{FF2B5EF4-FFF2-40B4-BE49-F238E27FC236}">
                <a16:creationId xmlns:a16="http://schemas.microsoft.com/office/drawing/2014/main" id="{7ED2B050-E790-A011-8AD9-8A64ABAE6FC9}"/>
              </a:ext>
            </a:extLst>
          </p:cNvPr>
          <p:cNvSpPr txBox="1"/>
          <p:nvPr/>
        </p:nvSpPr>
        <p:spPr>
          <a:xfrm>
            <a:off x="8414426" y="2451369"/>
            <a:ext cx="2776313" cy="2031325"/>
          </a:xfrm>
          <a:prstGeom prst="rect">
            <a:avLst/>
          </a:prstGeom>
          <a:noFill/>
        </p:spPr>
        <p:txBody>
          <a:bodyPr wrap="square" rtlCol="0">
            <a:spAutoFit/>
          </a:bodyPr>
          <a:lstStyle/>
          <a:p>
            <a:r>
              <a:rPr lang="en-GB" dirty="0"/>
              <a:t>Children act Orders can include:</a:t>
            </a:r>
          </a:p>
          <a:p>
            <a:pPr lvl="1">
              <a:buFont typeface="Arial" pitchFamily="34" charset="0"/>
              <a:buChar char="•"/>
            </a:pPr>
            <a:r>
              <a:rPr lang="en-GB" dirty="0"/>
              <a:t> Child Arrangements Orders</a:t>
            </a:r>
          </a:p>
          <a:p>
            <a:pPr lvl="1">
              <a:buFont typeface="Arial" pitchFamily="34" charset="0"/>
              <a:buChar char="•"/>
            </a:pPr>
            <a:r>
              <a:rPr lang="en-GB" dirty="0"/>
              <a:t> Prohibited Steps Orders</a:t>
            </a:r>
          </a:p>
        </p:txBody>
      </p:sp>
      <p:pic>
        <p:nvPicPr>
          <p:cNvPr id="9" name="Picture 8">
            <a:extLst>
              <a:ext uri="{FF2B5EF4-FFF2-40B4-BE49-F238E27FC236}">
                <a16:creationId xmlns:a16="http://schemas.microsoft.com/office/drawing/2014/main" id="{5B92669B-53A3-D9B5-22C3-566600E13133}"/>
              </a:ext>
            </a:extLst>
          </p:cNvPr>
          <p:cNvPicPr>
            <a:picLocks noChangeAspect="1"/>
          </p:cNvPicPr>
          <p:nvPr/>
        </p:nvPicPr>
        <p:blipFill>
          <a:blip r:embed="rId2"/>
          <a:stretch>
            <a:fillRect/>
          </a:stretch>
        </p:blipFill>
        <p:spPr>
          <a:xfrm>
            <a:off x="10792000" y="5172286"/>
            <a:ext cx="1400000" cy="1685714"/>
          </a:xfrm>
          <a:prstGeom prst="rect">
            <a:avLst/>
          </a:prstGeom>
        </p:spPr>
      </p:pic>
    </p:spTree>
    <p:extLst>
      <p:ext uri="{BB962C8B-B14F-4D97-AF65-F5344CB8AC3E}">
        <p14:creationId xmlns:p14="http://schemas.microsoft.com/office/powerpoint/2010/main" val="567243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91015-9227-0142-3E45-196D37C842D9}"/>
              </a:ext>
            </a:extLst>
          </p:cNvPr>
          <p:cNvSpPr>
            <a:spLocks noGrp="1"/>
          </p:cNvSpPr>
          <p:nvPr>
            <p:ph type="title"/>
          </p:nvPr>
        </p:nvSpPr>
        <p:spPr/>
        <p:txBody>
          <a:bodyPr/>
          <a:lstStyle/>
          <a:p>
            <a:r>
              <a:rPr lang="en-GB" b="1" dirty="0">
                <a:solidFill>
                  <a:schemeClr val="bg1"/>
                </a:solidFill>
              </a:rPr>
              <a:t>What I cover in this presentation</a:t>
            </a:r>
            <a:endParaRPr lang="en-GB" dirty="0">
              <a:solidFill>
                <a:schemeClr val="bg1"/>
              </a:solidFill>
            </a:endParaRPr>
          </a:p>
        </p:txBody>
      </p:sp>
      <p:sp>
        <p:nvSpPr>
          <p:cNvPr id="4" name="Slide Number Placeholder 3">
            <a:extLst>
              <a:ext uri="{FF2B5EF4-FFF2-40B4-BE49-F238E27FC236}">
                <a16:creationId xmlns:a16="http://schemas.microsoft.com/office/drawing/2014/main" id="{0E1DF5F4-627B-B024-1AA6-6110B0EC9711}"/>
              </a:ext>
            </a:extLst>
          </p:cNvPr>
          <p:cNvSpPr>
            <a:spLocks noGrp="1"/>
          </p:cNvSpPr>
          <p:nvPr>
            <p:ph type="sldNum" sz="quarter" idx="12"/>
          </p:nvPr>
        </p:nvSpPr>
        <p:spPr/>
        <p:txBody>
          <a:bodyPr/>
          <a:lstStyle/>
          <a:p>
            <a:fld id="{C8D2CCA4-A885-4CD1-BD74-79D6E8AF1BFA}" type="slidenum">
              <a:rPr lang="en-GB" smtClean="0"/>
              <a:t>3</a:t>
            </a:fld>
            <a:endParaRPr lang="en-GB"/>
          </a:p>
        </p:txBody>
      </p:sp>
      <p:sp>
        <p:nvSpPr>
          <p:cNvPr id="5" name="TextBox 4">
            <a:extLst>
              <a:ext uri="{FF2B5EF4-FFF2-40B4-BE49-F238E27FC236}">
                <a16:creationId xmlns:a16="http://schemas.microsoft.com/office/drawing/2014/main" id="{8F2E43AB-67F0-5DEC-695E-B035CE13941F}"/>
              </a:ext>
            </a:extLst>
          </p:cNvPr>
          <p:cNvSpPr txBox="1"/>
          <p:nvPr/>
        </p:nvSpPr>
        <p:spPr>
          <a:xfrm>
            <a:off x="768485" y="2674947"/>
            <a:ext cx="6410528" cy="2677656"/>
          </a:xfrm>
          <a:prstGeom prst="rect">
            <a:avLst/>
          </a:prstGeom>
          <a:noFill/>
        </p:spPr>
        <p:txBody>
          <a:bodyPr wrap="square" rtlCol="0">
            <a:spAutoFit/>
          </a:bodyPr>
          <a:lstStyle/>
          <a:p>
            <a:pPr>
              <a:buNone/>
            </a:pPr>
            <a:r>
              <a:rPr lang="en-GB" dirty="0"/>
              <a:t> 	</a:t>
            </a:r>
            <a:r>
              <a:rPr lang="en-GB" sz="2400" dirty="0"/>
              <a:t>The main Family/Civil Orders used:</a:t>
            </a:r>
          </a:p>
          <a:p>
            <a:pPr marL="742950" lvl="1" indent="-285750">
              <a:buFont typeface="Arial" panose="020B0604020202020204" pitchFamily="34" charset="0"/>
              <a:buChar char="•"/>
            </a:pPr>
            <a:r>
              <a:rPr lang="en-GB" sz="2400" dirty="0"/>
              <a:t>Non-molestation orders</a:t>
            </a:r>
          </a:p>
          <a:p>
            <a:pPr marL="742950" lvl="1" indent="-285750">
              <a:buFont typeface="Arial" panose="020B0604020202020204" pitchFamily="34" charset="0"/>
              <a:buChar char="•"/>
            </a:pPr>
            <a:r>
              <a:rPr lang="en-GB" sz="2400" dirty="0"/>
              <a:t>Occupation orders</a:t>
            </a:r>
          </a:p>
          <a:p>
            <a:pPr lvl="1"/>
            <a:endParaRPr lang="en-GB" sz="2400" dirty="0"/>
          </a:p>
          <a:p>
            <a:pPr lvl="1"/>
            <a:r>
              <a:rPr lang="en-GB" sz="2400" dirty="0"/>
              <a:t>Some Children Act Applications:</a:t>
            </a:r>
          </a:p>
          <a:p>
            <a:pPr marL="742950" lvl="1" indent="-285750">
              <a:buFont typeface="Arial" panose="020B0604020202020204" pitchFamily="34" charset="0"/>
              <a:buChar char="•"/>
            </a:pPr>
            <a:r>
              <a:rPr lang="en-GB" sz="2400" dirty="0"/>
              <a:t>Child Arrangements orders</a:t>
            </a:r>
          </a:p>
          <a:p>
            <a:pPr marL="742950" lvl="1" indent="-285750">
              <a:buFont typeface="Arial" panose="020B0604020202020204" pitchFamily="34" charset="0"/>
              <a:buChar char="•"/>
            </a:pPr>
            <a:r>
              <a:rPr lang="en-GB" sz="2400" dirty="0"/>
              <a:t>Prohibited Steps orders</a:t>
            </a:r>
          </a:p>
        </p:txBody>
      </p:sp>
      <p:pic>
        <p:nvPicPr>
          <p:cNvPr id="6" name="Picture 5">
            <a:extLst>
              <a:ext uri="{FF2B5EF4-FFF2-40B4-BE49-F238E27FC236}">
                <a16:creationId xmlns:a16="http://schemas.microsoft.com/office/drawing/2014/main" id="{72D4C89E-C176-5797-55E8-DEDD6ADDBFC3}"/>
              </a:ext>
            </a:extLst>
          </p:cNvPr>
          <p:cNvPicPr>
            <a:picLocks noChangeAspect="1"/>
          </p:cNvPicPr>
          <p:nvPr/>
        </p:nvPicPr>
        <p:blipFill>
          <a:blip r:embed="rId2"/>
          <a:stretch>
            <a:fillRect/>
          </a:stretch>
        </p:blipFill>
        <p:spPr>
          <a:xfrm>
            <a:off x="10792000" y="5172286"/>
            <a:ext cx="1400000" cy="1685714"/>
          </a:xfrm>
          <a:prstGeom prst="rect">
            <a:avLst/>
          </a:prstGeom>
        </p:spPr>
      </p:pic>
    </p:spTree>
    <p:extLst>
      <p:ext uri="{BB962C8B-B14F-4D97-AF65-F5344CB8AC3E}">
        <p14:creationId xmlns:p14="http://schemas.microsoft.com/office/powerpoint/2010/main" val="2816993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B1BD9424-A2AB-4178-B13A-9BF05F8DAC3E}"/>
              </a:ext>
            </a:extLst>
          </p:cNvPr>
          <p:cNvGraphicFramePr/>
          <p:nvPr>
            <p:extLst>
              <p:ext uri="{D42A27DB-BD31-4B8C-83A1-F6EECF244321}">
                <p14:modId xmlns:p14="http://schemas.microsoft.com/office/powerpoint/2010/main" val="2436210433"/>
              </p:ext>
            </p:extLst>
          </p:nvPr>
        </p:nvGraphicFramePr>
        <p:xfrm>
          <a:off x="138223" y="1"/>
          <a:ext cx="11483163" cy="64858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0A9A46F3-CD0A-4D2A-BCC8-19C608BCFA8C}"/>
              </a:ext>
            </a:extLst>
          </p:cNvPr>
          <p:cNvPicPr>
            <a:picLocks noChangeAspect="1"/>
          </p:cNvPicPr>
          <p:nvPr/>
        </p:nvPicPr>
        <p:blipFill>
          <a:blip r:embed="rId7"/>
          <a:stretch>
            <a:fillRect/>
          </a:stretch>
        </p:blipFill>
        <p:spPr>
          <a:xfrm>
            <a:off x="10792000" y="5172286"/>
            <a:ext cx="1400000" cy="1685714"/>
          </a:xfrm>
          <a:prstGeom prst="rect">
            <a:avLst/>
          </a:prstGeom>
        </p:spPr>
      </p:pic>
      <p:sp>
        <p:nvSpPr>
          <p:cNvPr id="2" name="Footer Placeholder 1">
            <a:extLst>
              <a:ext uri="{FF2B5EF4-FFF2-40B4-BE49-F238E27FC236}">
                <a16:creationId xmlns:a16="http://schemas.microsoft.com/office/drawing/2014/main" id="{7177CB71-A25F-1171-9128-BF483463F86B}"/>
              </a:ext>
            </a:extLst>
          </p:cNvPr>
          <p:cNvSpPr>
            <a:spLocks noGrp="1"/>
          </p:cNvSpPr>
          <p:nvPr>
            <p:ph type="ftr" sz="quarter" idx="11"/>
          </p:nvPr>
        </p:nvSpPr>
        <p:spPr/>
        <p:txBody>
          <a:bodyPr/>
          <a:lstStyle/>
          <a:p>
            <a:endParaRPr lang="en-GB" dirty="0"/>
          </a:p>
        </p:txBody>
      </p:sp>
      <p:sp>
        <p:nvSpPr>
          <p:cNvPr id="3" name="Slide Number Placeholder 2">
            <a:extLst>
              <a:ext uri="{FF2B5EF4-FFF2-40B4-BE49-F238E27FC236}">
                <a16:creationId xmlns:a16="http://schemas.microsoft.com/office/drawing/2014/main" id="{9AB26ED0-DA99-BFE5-A2EB-E8A38ABE7A18}"/>
              </a:ext>
            </a:extLst>
          </p:cNvPr>
          <p:cNvSpPr>
            <a:spLocks noGrp="1"/>
          </p:cNvSpPr>
          <p:nvPr>
            <p:ph type="sldNum" sz="quarter" idx="12"/>
          </p:nvPr>
        </p:nvSpPr>
        <p:spPr/>
        <p:txBody>
          <a:bodyPr/>
          <a:lstStyle/>
          <a:p>
            <a:fld id="{C8D2CCA4-A885-4CD1-BD74-79D6E8AF1BFA}" type="slidenum">
              <a:rPr lang="en-GB" smtClean="0"/>
              <a:t>4</a:t>
            </a:fld>
            <a:endParaRPr lang="en-GB"/>
          </a:p>
        </p:txBody>
      </p:sp>
      <p:sp>
        <p:nvSpPr>
          <p:cNvPr id="11" name="TextBox 10">
            <a:extLst>
              <a:ext uri="{FF2B5EF4-FFF2-40B4-BE49-F238E27FC236}">
                <a16:creationId xmlns:a16="http://schemas.microsoft.com/office/drawing/2014/main" id="{48C280B1-861B-E52F-D4BE-7AC0131204AB}"/>
              </a:ext>
            </a:extLst>
          </p:cNvPr>
          <p:cNvSpPr txBox="1"/>
          <p:nvPr/>
        </p:nvSpPr>
        <p:spPr>
          <a:xfrm>
            <a:off x="2851974" y="5519871"/>
            <a:ext cx="1579063" cy="369332"/>
          </a:xfrm>
          <a:prstGeom prst="rect">
            <a:avLst/>
          </a:prstGeom>
          <a:noFill/>
        </p:spPr>
        <p:txBody>
          <a:bodyPr wrap="square" rtlCol="0">
            <a:spAutoFit/>
          </a:bodyPr>
          <a:lstStyle/>
          <a:p>
            <a:r>
              <a:rPr lang="en-GB" dirty="0">
                <a:solidFill>
                  <a:srgbClr val="FF0000"/>
                </a:solidFill>
              </a:rPr>
              <a:t>If Contested</a:t>
            </a:r>
          </a:p>
        </p:txBody>
      </p:sp>
      <p:sp>
        <p:nvSpPr>
          <p:cNvPr id="12" name="TextBox 11">
            <a:extLst>
              <a:ext uri="{FF2B5EF4-FFF2-40B4-BE49-F238E27FC236}">
                <a16:creationId xmlns:a16="http://schemas.microsoft.com/office/drawing/2014/main" id="{4A75FBD1-7A5A-2142-A37C-565AD01DBC38}"/>
              </a:ext>
            </a:extLst>
          </p:cNvPr>
          <p:cNvSpPr txBox="1"/>
          <p:nvPr/>
        </p:nvSpPr>
        <p:spPr>
          <a:xfrm>
            <a:off x="7208668" y="5519871"/>
            <a:ext cx="1808964" cy="369332"/>
          </a:xfrm>
          <a:prstGeom prst="rect">
            <a:avLst/>
          </a:prstGeom>
          <a:noFill/>
        </p:spPr>
        <p:txBody>
          <a:bodyPr wrap="square" rtlCol="0">
            <a:spAutoFit/>
          </a:bodyPr>
          <a:lstStyle/>
          <a:p>
            <a:r>
              <a:rPr lang="en-GB" dirty="0">
                <a:solidFill>
                  <a:srgbClr val="FF0000"/>
                </a:solidFill>
              </a:rPr>
              <a:t>If contested</a:t>
            </a:r>
          </a:p>
        </p:txBody>
      </p:sp>
      <p:cxnSp>
        <p:nvCxnSpPr>
          <p:cNvPr id="13" name="Straight Connector 12">
            <a:extLst>
              <a:ext uri="{FF2B5EF4-FFF2-40B4-BE49-F238E27FC236}">
                <a16:creationId xmlns:a16="http://schemas.microsoft.com/office/drawing/2014/main" id="{59BB17D9-51A9-76AF-0E94-E682B8A28032}"/>
              </a:ext>
            </a:extLst>
          </p:cNvPr>
          <p:cNvCxnSpPr>
            <a:cxnSpLocks/>
          </p:cNvCxnSpPr>
          <p:nvPr/>
        </p:nvCxnSpPr>
        <p:spPr>
          <a:xfrm flipH="1">
            <a:off x="5125347" y="5190828"/>
            <a:ext cx="165370" cy="347585"/>
          </a:xfrm>
          <a:prstGeom prst="line">
            <a:avLst/>
          </a:prstGeom>
          <a:ln>
            <a:solidFill>
              <a:schemeClr val="accent2">
                <a:lumMod val="20000"/>
                <a:lumOff val="80000"/>
              </a:schemeClr>
            </a:solidFill>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575037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4157C-7C56-F6B8-0D91-41005969284F}"/>
              </a:ext>
            </a:extLst>
          </p:cNvPr>
          <p:cNvSpPr>
            <a:spLocks noGrp="1"/>
          </p:cNvSpPr>
          <p:nvPr>
            <p:ph type="title"/>
          </p:nvPr>
        </p:nvSpPr>
        <p:spPr/>
        <p:txBody>
          <a:bodyPr/>
          <a:lstStyle/>
          <a:p>
            <a:r>
              <a:rPr lang="en-GB" b="1" dirty="0"/>
              <a:t>Non-Molestation Order</a:t>
            </a:r>
          </a:p>
        </p:txBody>
      </p:sp>
      <p:sp>
        <p:nvSpPr>
          <p:cNvPr id="4" name="Slide Number Placeholder 3">
            <a:extLst>
              <a:ext uri="{FF2B5EF4-FFF2-40B4-BE49-F238E27FC236}">
                <a16:creationId xmlns:a16="http://schemas.microsoft.com/office/drawing/2014/main" id="{3298E26D-7499-1AC3-D066-C7DA2468CCE9}"/>
              </a:ext>
            </a:extLst>
          </p:cNvPr>
          <p:cNvSpPr>
            <a:spLocks noGrp="1"/>
          </p:cNvSpPr>
          <p:nvPr>
            <p:ph type="sldNum" sz="quarter" idx="12"/>
          </p:nvPr>
        </p:nvSpPr>
        <p:spPr/>
        <p:txBody>
          <a:bodyPr/>
          <a:lstStyle/>
          <a:p>
            <a:fld id="{C8D2CCA4-A885-4CD1-BD74-79D6E8AF1BFA}" type="slidenum">
              <a:rPr lang="en-GB" smtClean="0"/>
              <a:t>5</a:t>
            </a:fld>
            <a:endParaRPr lang="en-GB"/>
          </a:p>
        </p:txBody>
      </p:sp>
      <p:sp>
        <p:nvSpPr>
          <p:cNvPr id="5" name="TextBox 4">
            <a:extLst>
              <a:ext uri="{FF2B5EF4-FFF2-40B4-BE49-F238E27FC236}">
                <a16:creationId xmlns:a16="http://schemas.microsoft.com/office/drawing/2014/main" id="{4AD82547-16FD-9EBD-B078-29D38994AD10}"/>
              </a:ext>
            </a:extLst>
          </p:cNvPr>
          <p:cNvSpPr txBox="1"/>
          <p:nvPr/>
        </p:nvSpPr>
        <p:spPr>
          <a:xfrm>
            <a:off x="632298" y="2286000"/>
            <a:ext cx="11031166" cy="3416320"/>
          </a:xfrm>
          <a:prstGeom prst="rect">
            <a:avLst/>
          </a:prstGeom>
          <a:noFill/>
        </p:spPr>
        <p:txBody>
          <a:bodyPr wrap="square" rtlCol="0">
            <a:spAutoFit/>
          </a:bodyPr>
          <a:lstStyle/>
          <a:p>
            <a:r>
              <a:rPr lang="en-GB" dirty="0"/>
              <a:t>An order made by the family court which prevents the perpetrator being able to use threatening behaviour toward our client.</a:t>
            </a:r>
          </a:p>
          <a:p>
            <a:endParaRPr lang="en-GB" dirty="0"/>
          </a:p>
          <a:p>
            <a:r>
              <a:rPr lang="en-GB" dirty="0"/>
              <a:t>Can include terms such as:</a:t>
            </a:r>
          </a:p>
          <a:p>
            <a:pPr marL="742950" lvl="1" indent="-285750">
              <a:buFont typeface="Arial" panose="020B0604020202020204" pitchFamily="34" charset="0"/>
              <a:buChar char="•"/>
            </a:pPr>
            <a:r>
              <a:rPr lang="en-GB" dirty="0"/>
              <a:t>Prevent the perpetrator attending the client’s home</a:t>
            </a:r>
          </a:p>
          <a:p>
            <a:pPr marL="742950" lvl="1" indent="-285750">
              <a:buFont typeface="Arial" panose="020B0604020202020204" pitchFamily="34" charset="0"/>
              <a:buChar char="•"/>
            </a:pPr>
            <a:r>
              <a:rPr lang="en-GB" dirty="0"/>
              <a:t>Prevent the perpetrator attending the children’s schools or the client’s places of work</a:t>
            </a:r>
          </a:p>
          <a:p>
            <a:pPr marL="742950" lvl="1" indent="-285750">
              <a:buFont typeface="Arial" panose="020B0604020202020204" pitchFamily="34" charset="0"/>
              <a:buChar char="•"/>
            </a:pPr>
            <a:r>
              <a:rPr lang="en-GB" dirty="0"/>
              <a:t>Prevent the perpetrator from contacting the client, either directly or indirectly</a:t>
            </a:r>
          </a:p>
          <a:p>
            <a:pPr marL="742950" lvl="1" indent="-285750">
              <a:buFont typeface="Arial" panose="020B0604020202020204" pitchFamily="34" charset="0"/>
              <a:buChar char="•"/>
            </a:pPr>
            <a:r>
              <a:rPr lang="en-GB" dirty="0"/>
              <a:t>Prevent the perpetrator from posting derogatory comments about the victim on social media</a:t>
            </a:r>
          </a:p>
          <a:p>
            <a:pPr marL="742950" lvl="1" indent="-285750">
              <a:buFont typeface="Arial" panose="020B0604020202020204" pitchFamily="34" charset="0"/>
              <a:buChar char="•"/>
            </a:pPr>
            <a:r>
              <a:rPr lang="en-GB" dirty="0"/>
              <a:t>Prevent the perpetrator from causing damage to the client’s property</a:t>
            </a:r>
          </a:p>
          <a:p>
            <a:pPr marL="742950" lvl="1" indent="-285750">
              <a:buFont typeface="Arial" panose="020B0604020202020204" pitchFamily="34" charset="0"/>
              <a:buChar char="•"/>
            </a:pPr>
            <a:r>
              <a:rPr lang="en-GB" dirty="0"/>
              <a:t>Many other terms can be included depending on the case</a:t>
            </a:r>
          </a:p>
          <a:p>
            <a:endParaRPr lang="en-GB" dirty="0"/>
          </a:p>
        </p:txBody>
      </p:sp>
      <p:sp>
        <p:nvSpPr>
          <p:cNvPr id="7" name="TextBox 6">
            <a:extLst>
              <a:ext uri="{FF2B5EF4-FFF2-40B4-BE49-F238E27FC236}">
                <a16:creationId xmlns:a16="http://schemas.microsoft.com/office/drawing/2014/main" id="{D1FB19D5-5256-1394-10A0-4F849DE93F15}"/>
              </a:ext>
            </a:extLst>
          </p:cNvPr>
          <p:cNvSpPr txBox="1"/>
          <p:nvPr/>
        </p:nvSpPr>
        <p:spPr>
          <a:xfrm>
            <a:off x="632298" y="5502028"/>
            <a:ext cx="11206264" cy="1477328"/>
          </a:xfrm>
          <a:prstGeom prst="rect">
            <a:avLst/>
          </a:prstGeom>
          <a:noFill/>
        </p:spPr>
        <p:txBody>
          <a:bodyPr wrap="square" rtlCol="0">
            <a:spAutoFit/>
          </a:bodyPr>
          <a:lstStyle/>
          <a:p>
            <a:r>
              <a:rPr lang="en-GB" b="1" dirty="0">
                <a:solidFill>
                  <a:schemeClr val="accent1"/>
                </a:solidFill>
              </a:rPr>
              <a:t>A Restraining Order is similar to a Non-Molestation Order in that it prevents the perpetrator being able to use threatening behaviour toward the client; however this is granted by the Criminal Court and applied for by the CPS, whereas a NMO is applied for by the client and is granted by the  Family Court.</a:t>
            </a:r>
          </a:p>
          <a:p>
            <a:endParaRPr lang="en-GB" dirty="0"/>
          </a:p>
        </p:txBody>
      </p:sp>
    </p:spTree>
    <p:extLst>
      <p:ext uri="{BB962C8B-B14F-4D97-AF65-F5344CB8AC3E}">
        <p14:creationId xmlns:p14="http://schemas.microsoft.com/office/powerpoint/2010/main" val="118731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D55C8-F7F1-46C2-A9D1-D1FBC783CB3B}"/>
              </a:ext>
            </a:extLst>
          </p:cNvPr>
          <p:cNvSpPr>
            <a:spLocks noGrp="1"/>
          </p:cNvSpPr>
          <p:nvPr>
            <p:ph type="title"/>
          </p:nvPr>
        </p:nvSpPr>
        <p:spPr>
          <a:xfrm>
            <a:off x="838200" y="754394"/>
            <a:ext cx="8831816" cy="1372986"/>
          </a:xfrm>
        </p:spPr>
        <p:txBody>
          <a:bodyPr/>
          <a:lstStyle/>
          <a:p>
            <a:r>
              <a:rPr lang="en-GB" sz="2800" b="1" dirty="0">
                <a:effectLst/>
                <a:ea typeface="Calibri" panose="020F0502020204030204" pitchFamily="34" charset="0"/>
                <a:cs typeface="Times New Roman" panose="02020603050405020304" pitchFamily="18" charset="0"/>
              </a:rPr>
              <a:t>Non-Molestation Order</a:t>
            </a:r>
            <a:br>
              <a:rPr lang="en-GB" sz="40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pic>
        <p:nvPicPr>
          <p:cNvPr id="5" name="Picture 4">
            <a:extLst>
              <a:ext uri="{FF2B5EF4-FFF2-40B4-BE49-F238E27FC236}">
                <a16:creationId xmlns:a16="http://schemas.microsoft.com/office/drawing/2014/main" id="{C556BE26-6C95-4D65-89FD-2D2EE9724B57}"/>
              </a:ext>
            </a:extLst>
          </p:cNvPr>
          <p:cNvPicPr>
            <a:picLocks noChangeAspect="1"/>
          </p:cNvPicPr>
          <p:nvPr/>
        </p:nvPicPr>
        <p:blipFill>
          <a:blip r:embed="rId2"/>
          <a:stretch>
            <a:fillRect/>
          </a:stretch>
        </p:blipFill>
        <p:spPr>
          <a:xfrm>
            <a:off x="10792000" y="5172286"/>
            <a:ext cx="1400000" cy="1685714"/>
          </a:xfrm>
          <a:prstGeom prst="rect">
            <a:avLst/>
          </a:prstGeom>
        </p:spPr>
      </p:pic>
      <p:sp>
        <p:nvSpPr>
          <p:cNvPr id="6" name="Slide Number Placeholder 5">
            <a:extLst>
              <a:ext uri="{FF2B5EF4-FFF2-40B4-BE49-F238E27FC236}">
                <a16:creationId xmlns:a16="http://schemas.microsoft.com/office/drawing/2014/main" id="{6F8425AD-F8CE-014A-85EA-B3F02CC450FE}"/>
              </a:ext>
            </a:extLst>
          </p:cNvPr>
          <p:cNvSpPr>
            <a:spLocks noGrp="1"/>
          </p:cNvSpPr>
          <p:nvPr>
            <p:ph type="sldNum" sz="quarter" idx="12"/>
          </p:nvPr>
        </p:nvSpPr>
        <p:spPr/>
        <p:txBody>
          <a:bodyPr/>
          <a:lstStyle/>
          <a:p>
            <a:fld id="{C8D2CCA4-A885-4CD1-BD74-79D6E8AF1BFA}" type="slidenum">
              <a:rPr lang="en-GB" smtClean="0"/>
              <a:t>6</a:t>
            </a:fld>
            <a:endParaRPr lang="en-GB"/>
          </a:p>
        </p:txBody>
      </p:sp>
      <p:sp>
        <p:nvSpPr>
          <p:cNvPr id="8" name="TextBox 7">
            <a:extLst>
              <a:ext uri="{FF2B5EF4-FFF2-40B4-BE49-F238E27FC236}">
                <a16:creationId xmlns:a16="http://schemas.microsoft.com/office/drawing/2014/main" id="{8905ABC6-507E-14B0-0667-1766329CB3D8}"/>
              </a:ext>
            </a:extLst>
          </p:cNvPr>
          <p:cNvSpPr txBox="1"/>
          <p:nvPr/>
        </p:nvSpPr>
        <p:spPr>
          <a:xfrm>
            <a:off x="838200" y="1514663"/>
            <a:ext cx="10515600" cy="923330"/>
          </a:xfrm>
          <a:prstGeom prst="rect">
            <a:avLst/>
          </a:prstGeom>
          <a:noFill/>
        </p:spPr>
        <p:txBody>
          <a:bodyPr wrap="square" rtlCol="0">
            <a:spAutoFit/>
          </a:bodyPr>
          <a:lstStyle/>
          <a:p>
            <a:r>
              <a:rPr lang="en-GB" b="1" dirty="0">
                <a:solidFill>
                  <a:schemeClr val="accent1"/>
                </a:solidFill>
              </a:rPr>
              <a:t>If the perpetrator is not an associated person, a NMO cannot be used. They can instead apply for a Restraining Order through the criminal court or an Order under the Protection from Harassment Act in the civil court.</a:t>
            </a:r>
          </a:p>
        </p:txBody>
      </p:sp>
      <p:sp>
        <p:nvSpPr>
          <p:cNvPr id="10" name="Text Placeholder 9">
            <a:extLst>
              <a:ext uri="{FF2B5EF4-FFF2-40B4-BE49-F238E27FC236}">
                <a16:creationId xmlns:a16="http://schemas.microsoft.com/office/drawing/2014/main" id="{970EBE42-FB02-1C98-8B68-C7A85A66E614}"/>
              </a:ext>
            </a:extLst>
          </p:cNvPr>
          <p:cNvSpPr>
            <a:spLocks noGrp="1"/>
          </p:cNvSpPr>
          <p:nvPr>
            <p:ph type="body" sz="half" idx="2"/>
          </p:nvPr>
        </p:nvSpPr>
        <p:spPr>
          <a:xfrm>
            <a:off x="483290" y="3531140"/>
            <a:ext cx="10440872" cy="3031130"/>
          </a:xfrm>
        </p:spPr>
        <p:txBody>
          <a:bodyPr>
            <a:normAutofit fontScale="92500" lnSpcReduction="20000"/>
          </a:bodyPr>
          <a:lstStyle/>
          <a:p>
            <a:pPr marL="342900" indent="-342900">
              <a:buFont typeface="Wingdings" panose="05000000000000000000" pitchFamily="2" charset="2"/>
              <a:buChar char="Ø"/>
            </a:pPr>
            <a:r>
              <a:rPr lang="en-GB" sz="1900" dirty="0">
                <a:solidFill>
                  <a:schemeClr val="tx1"/>
                </a:solidFill>
              </a:rPr>
              <a:t>A NMO can be applied for on an ex </a:t>
            </a:r>
            <a:r>
              <a:rPr lang="en-GB" sz="1900" dirty="0" err="1">
                <a:solidFill>
                  <a:schemeClr val="tx1"/>
                </a:solidFill>
              </a:rPr>
              <a:t>parte</a:t>
            </a:r>
            <a:r>
              <a:rPr lang="en-GB" sz="1900" dirty="0">
                <a:solidFill>
                  <a:schemeClr val="tx1"/>
                </a:solidFill>
              </a:rPr>
              <a:t> basis which means an emergency basis. This means the perpetrator is then not notified we have made an application until the judge has decided on the case. Therefore, the perpetrator will not know about it until the order is in place. This can help protect the client’s risk between an application being made and an order being granted.</a:t>
            </a:r>
          </a:p>
          <a:p>
            <a:pPr marL="342900" indent="-342900">
              <a:buFont typeface="Wingdings" panose="05000000000000000000" pitchFamily="2" charset="2"/>
              <a:buChar char="Ø"/>
            </a:pPr>
            <a:r>
              <a:rPr lang="en-GB" sz="1900" dirty="0">
                <a:solidFill>
                  <a:schemeClr val="tx1"/>
                </a:solidFill>
              </a:rPr>
              <a:t>The application is completely free of charge to make (unless you pay a solicitor and do not get legal aid) and there is no court fee.</a:t>
            </a:r>
          </a:p>
          <a:p>
            <a:pPr marL="342900" indent="-342900">
              <a:buFont typeface="Wingdings" panose="05000000000000000000" pitchFamily="2" charset="2"/>
              <a:buChar char="Ø"/>
            </a:pPr>
            <a:r>
              <a:rPr lang="en-GB" sz="1900" dirty="0">
                <a:solidFill>
                  <a:schemeClr val="tx1"/>
                </a:solidFill>
              </a:rPr>
              <a:t>The client will need to prepare a statement for the judge to consider their application. The perpetrator will see this statement but only after the order is made. They will have a right to contest it – but we as support can talk to the clients about this and reassure any concerns they might have.</a:t>
            </a:r>
          </a:p>
          <a:p>
            <a:endParaRPr lang="en-GB" dirty="0"/>
          </a:p>
        </p:txBody>
      </p:sp>
    </p:spTree>
    <p:extLst>
      <p:ext uri="{BB962C8B-B14F-4D97-AF65-F5344CB8AC3E}">
        <p14:creationId xmlns:p14="http://schemas.microsoft.com/office/powerpoint/2010/main" val="17650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AE5682-8210-4773-9552-E4CC2062F0A6}"/>
              </a:ext>
            </a:extLst>
          </p:cNvPr>
          <p:cNvPicPr>
            <a:picLocks noChangeAspect="1"/>
          </p:cNvPicPr>
          <p:nvPr/>
        </p:nvPicPr>
        <p:blipFill>
          <a:blip r:embed="rId2"/>
          <a:stretch>
            <a:fillRect/>
          </a:stretch>
        </p:blipFill>
        <p:spPr>
          <a:xfrm>
            <a:off x="10792000" y="5172286"/>
            <a:ext cx="1400000" cy="1685714"/>
          </a:xfrm>
          <a:prstGeom prst="rect">
            <a:avLst/>
          </a:prstGeom>
        </p:spPr>
      </p:pic>
      <p:sp>
        <p:nvSpPr>
          <p:cNvPr id="3" name="Footer Placeholder 2">
            <a:extLst>
              <a:ext uri="{FF2B5EF4-FFF2-40B4-BE49-F238E27FC236}">
                <a16:creationId xmlns:a16="http://schemas.microsoft.com/office/drawing/2014/main" id="{F74E412A-526A-EA07-7EF0-E3C6EC1CDF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293B0C-DFED-CECB-863A-BECEF18528DD}"/>
              </a:ext>
            </a:extLst>
          </p:cNvPr>
          <p:cNvSpPr>
            <a:spLocks noGrp="1"/>
          </p:cNvSpPr>
          <p:nvPr>
            <p:ph type="sldNum" sz="quarter" idx="12"/>
          </p:nvPr>
        </p:nvSpPr>
        <p:spPr/>
        <p:txBody>
          <a:bodyPr/>
          <a:lstStyle/>
          <a:p>
            <a:fld id="{C8D2CCA4-A885-4CD1-BD74-79D6E8AF1BFA}" type="slidenum">
              <a:rPr lang="en-GB" smtClean="0"/>
              <a:t>7</a:t>
            </a:fld>
            <a:endParaRPr lang="en-GB"/>
          </a:p>
        </p:txBody>
      </p:sp>
      <p:sp>
        <p:nvSpPr>
          <p:cNvPr id="6" name="Content Placeholder 2">
            <a:extLst>
              <a:ext uri="{FF2B5EF4-FFF2-40B4-BE49-F238E27FC236}">
                <a16:creationId xmlns:a16="http://schemas.microsoft.com/office/drawing/2014/main" id="{C594A7D2-5668-DE3C-396A-35BE79A6865B}"/>
              </a:ext>
            </a:extLst>
          </p:cNvPr>
          <p:cNvSpPr>
            <a:spLocks noGrp="1"/>
          </p:cNvSpPr>
          <p:nvPr>
            <p:ph type="ctrTitle"/>
          </p:nvPr>
        </p:nvSpPr>
        <p:spPr>
          <a:xfrm>
            <a:off x="1072487" y="2151899"/>
            <a:ext cx="9280053" cy="3363845"/>
          </a:xfrm>
        </p:spPr>
        <p:txBody>
          <a:bodyPr>
            <a:noAutofit/>
          </a:bodyPr>
          <a:lstStyle/>
          <a:p>
            <a:r>
              <a:rPr lang="en-GB" sz="1600" dirty="0"/>
              <a:t>They can only be used against “</a:t>
            </a:r>
            <a:r>
              <a:rPr lang="en-GB" sz="1600" b="1" u="sng" dirty="0"/>
              <a:t>associated persons</a:t>
            </a:r>
            <a:r>
              <a:rPr lang="en-GB" sz="1600" dirty="0"/>
              <a:t>” which includes:</a:t>
            </a:r>
          </a:p>
          <a:p>
            <a:r>
              <a:rPr lang="en-GB" sz="1600" dirty="0"/>
              <a:t>S. 62 (3) Family Law Act 1996 provides that </a:t>
            </a:r>
            <a:r>
              <a:rPr lang="en-GB" sz="1600" i="1" dirty="0"/>
              <a:t>for the purposes of this Part, a person is associated with another person if—</a:t>
            </a:r>
            <a:br>
              <a:rPr lang="en-GB" sz="1600" i="1" dirty="0"/>
            </a:br>
            <a:endParaRPr lang="en-GB" sz="1600" dirty="0"/>
          </a:p>
          <a:p>
            <a:r>
              <a:rPr lang="en-GB" sz="1600" i="1" dirty="0"/>
              <a:t>(a)they are or have been married to each other.</a:t>
            </a:r>
            <a:endParaRPr lang="en-GB" sz="1600" dirty="0"/>
          </a:p>
          <a:p>
            <a:r>
              <a:rPr lang="en-GB" sz="1600" i="1" dirty="0"/>
              <a:t>(aa)they are or have been civil partners of each other;</a:t>
            </a:r>
            <a:endParaRPr lang="en-GB" sz="1600" dirty="0"/>
          </a:p>
          <a:p>
            <a:r>
              <a:rPr lang="en-GB" sz="1600" i="1" dirty="0"/>
              <a:t>(b)they are cohabitants or former cohabitants.</a:t>
            </a:r>
            <a:endParaRPr lang="en-GB" sz="1600" dirty="0"/>
          </a:p>
          <a:p>
            <a:r>
              <a:rPr lang="en-GB" sz="1600" i="1" dirty="0"/>
              <a:t>(c)they live or have lived in the same household, otherwise than merely by reason of one of them being the other’s employee, tenant, lodger or boarder.</a:t>
            </a:r>
            <a:endParaRPr lang="en-GB" sz="1600" dirty="0"/>
          </a:p>
          <a:p>
            <a:r>
              <a:rPr lang="en-GB" sz="1600" i="1" dirty="0"/>
              <a:t>(d)they are relatives.</a:t>
            </a:r>
            <a:endParaRPr lang="en-GB" sz="1600" dirty="0"/>
          </a:p>
          <a:p>
            <a:r>
              <a:rPr lang="en-GB" sz="1600" i="1" dirty="0"/>
              <a:t>(e)they have agreed to marry one another (whether or not that agreement has been terminated);</a:t>
            </a:r>
            <a:endParaRPr lang="en-GB" sz="1600" dirty="0"/>
          </a:p>
          <a:p>
            <a:r>
              <a:rPr lang="en-GB" sz="1600" i="1" dirty="0"/>
              <a:t>(</a:t>
            </a:r>
            <a:r>
              <a:rPr lang="en-GB" sz="1600" i="1" dirty="0" err="1"/>
              <a:t>ea</a:t>
            </a:r>
            <a:r>
              <a:rPr lang="en-GB" sz="1600" i="1" dirty="0"/>
              <a:t>)they have or have had an intimate personal relationship with each other which is or was of significant duration.</a:t>
            </a:r>
            <a:endParaRPr lang="en-GB" sz="1600" dirty="0"/>
          </a:p>
          <a:p>
            <a:r>
              <a:rPr lang="en-GB" sz="1600" i="1" dirty="0"/>
              <a:t>(</a:t>
            </a:r>
            <a:r>
              <a:rPr lang="en-GB" sz="1600" i="1" dirty="0" err="1"/>
              <a:t>eza</a:t>
            </a:r>
            <a:r>
              <a:rPr lang="en-GB" sz="1600" i="1" dirty="0"/>
              <a:t>) they have entered into a civil partnership agreement (as defined by section 73 of the Civil Partnership Act 2004) (whether that agreement has been terminated).</a:t>
            </a:r>
            <a:endParaRPr lang="en-GB" sz="1600" dirty="0"/>
          </a:p>
          <a:p>
            <a:r>
              <a:rPr lang="en-GB" sz="1600" i="1" dirty="0"/>
              <a:t>(f)in relation to any child, they are both persons falling within subsection (4); or</a:t>
            </a:r>
            <a:endParaRPr lang="en-GB" sz="1600" dirty="0"/>
          </a:p>
          <a:p>
            <a:r>
              <a:rPr lang="en-GB" sz="1600" i="1" dirty="0"/>
              <a:t>(g)they are parties to the same family proceedings (other than proceedings under this Part).</a:t>
            </a:r>
            <a:endParaRPr lang="en-GB" sz="1600" dirty="0"/>
          </a:p>
        </p:txBody>
      </p:sp>
    </p:spTree>
    <p:extLst>
      <p:ext uri="{BB962C8B-B14F-4D97-AF65-F5344CB8AC3E}">
        <p14:creationId xmlns:p14="http://schemas.microsoft.com/office/powerpoint/2010/main" val="396271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5D7AC-C1FB-43AB-B42E-5E7C33DE9DF1}"/>
              </a:ext>
            </a:extLst>
          </p:cNvPr>
          <p:cNvSpPr>
            <a:spLocks noGrp="1"/>
          </p:cNvSpPr>
          <p:nvPr>
            <p:ph type="title"/>
          </p:nvPr>
        </p:nvSpPr>
        <p:spPr>
          <a:xfrm>
            <a:off x="1127720" y="679572"/>
            <a:ext cx="8761413" cy="1106474"/>
          </a:xfrm>
        </p:spPr>
        <p:txBody>
          <a:bodyPr/>
          <a:lstStyle/>
          <a:p>
            <a:r>
              <a:rPr lang="en-GB" sz="3200" b="1" dirty="0">
                <a:effectLst/>
                <a:ea typeface="Calibri" panose="020F0502020204030204" pitchFamily="34" charset="0"/>
                <a:cs typeface="Times New Roman" panose="02020603050405020304" pitchFamily="18" charset="0"/>
              </a:rPr>
              <a:t>Occupation Order</a:t>
            </a:r>
            <a:endParaRPr lang="en-GB" dirty="0"/>
          </a:p>
        </p:txBody>
      </p:sp>
      <p:pic>
        <p:nvPicPr>
          <p:cNvPr id="8" name="Picture 7">
            <a:extLst>
              <a:ext uri="{FF2B5EF4-FFF2-40B4-BE49-F238E27FC236}">
                <a16:creationId xmlns:a16="http://schemas.microsoft.com/office/drawing/2014/main" id="{D1CD0FA3-F7EE-45ED-AD06-F85EF0519675}"/>
              </a:ext>
            </a:extLst>
          </p:cNvPr>
          <p:cNvPicPr>
            <a:picLocks noChangeAspect="1"/>
          </p:cNvPicPr>
          <p:nvPr/>
        </p:nvPicPr>
        <p:blipFill>
          <a:blip r:embed="rId2"/>
          <a:stretch>
            <a:fillRect/>
          </a:stretch>
        </p:blipFill>
        <p:spPr>
          <a:xfrm>
            <a:off x="10792000" y="5172286"/>
            <a:ext cx="1400000" cy="1685714"/>
          </a:xfrm>
          <a:prstGeom prst="rect">
            <a:avLst/>
          </a:prstGeom>
        </p:spPr>
      </p:pic>
      <p:sp>
        <p:nvSpPr>
          <p:cNvPr id="5" name="Slide Number Placeholder 4">
            <a:extLst>
              <a:ext uri="{FF2B5EF4-FFF2-40B4-BE49-F238E27FC236}">
                <a16:creationId xmlns:a16="http://schemas.microsoft.com/office/drawing/2014/main" id="{94D6C7B8-D511-0F49-7394-8748FD047FDE}"/>
              </a:ext>
            </a:extLst>
          </p:cNvPr>
          <p:cNvSpPr>
            <a:spLocks noGrp="1"/>
          </p:cNvSpPr>
          <p:nvPr>
            <p:ph type="sldNum" sz="quarter" idx="12"/>
          </p:nvPr>
        </p:nvSpPr>
        <p:spPr/>
        <p:txBody>
          <a:bodyPr/>
          <a:lstStyle/>
          <a:p>
            <a:fld id="{C8D2CCA4-A885-4CD1-BD74-79D6E8AF1BFA}" type="slidenum">
              <a:rPr lang="en-GB" smtClean="0"/>
              <a:t>8</a:t>
            </a:fld>
            <a:endParaRPr lang="en-GB"/>
          </a:p>
        </p:txBody>
      </p:sp>
      <p:sp>
        <p:nvSpPr>
          <p:cNvPr id="7" name="Content Placeholder 2">
            <a:extLst>
              <a:ext uri="{FF2B5EF4-FFF2-40B4-BE49-F238E27FC236}">
                <a16:creationId xmlns:a16="http://schemas.microsoft.com/office/drawing/2014/main" id="{B88F88AB-0348-0042-0D3E-A4EC4315D0D0}"/>
              </a:ext>
            </a:extLst>
          </p:cNvPr>
          <p:cNvSpPr txBox="1">
            <a:spLocks/>
          </p:cNvSpPr>
          <p:nvPr/>
        </p:nvSpPr>
        <p:spPr>
          <a:xfrm>
            <a:off x="675139" y="2052772"/>
            <a:ext cx="10515600" cy="4351338"/>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i="0" kern="1200">
                <a:solidFill>
                  <a:schemeClr val="accent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i="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i="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9pPr>
          </a:lstStyle>
          <a:p>
            <a:pPr marL="342900" indent="-342900">
              <a:buFont typeface="Wingdings" panose="05000000000000000000" pitchFamily="2" charset="2"/>
              <a:buChar char="Ø"/>
            </a:pPr>
            <a:r>
              <a:rPr lang="en-GB" dirty="0">
                <a:solidFill>
                  <a:schemeClr val="tx1"/>
                </a:solidFill>
              </a:rPr>
              <a:t>An order deciding who can live in the joint home and which can remove the perpetrator from the home.</a:t>
            </a:r>
          </a:p>
          <a:p>
            <a:pPr marL="342900" indent="-342900">
              <a:buFont typeface="Wingdings" panose="05000000000000000000" pitchFamily="2" charset="2"/>
              <a:buChar char="Ø"/>
            </a:pPr>
            <a:r>
              <a:rPr lang="en-GB" dirty="0">
                <a:solidFill>
                  <a:schemeClr val="tx1"/>
                </a:solidFill>
              </a:rPr>
              <a:t>Again, this can only be brought against an “associated person”.</a:t>
            </a:r>
          </a:p>
          <a:p>
            <a:pPr marL="342900" indent="-342900">
              <a:buFont typeface="Wingdings" panose="05000000000000000000" pitchFamily="2" charset="2"/>
              <a:buChar char="Ø"/>
            </a:pPr>
            <a:r>
              <a:rPr lang="en-GB" dirty="0">
                <a:solidFill>
                  <a:schemeClr val="tx1"/>
                </a:solidFill>
              </a:rPr>
              <a:t>The judge will look at ALL FACTORS relevant to the case, including who is most at need in terms of housing. They will consider risk of violence but, unlike the NMO, this is not the sole determining factor.</a:t>
            </a:r>
          </a:p>
          <a:p>
            <a:pPr marL="342900" indent="-342900">
              <a:buFont typeface="Wingdings" panose="05000000000000000000" pitchFamily="2" charset="2"/>
              <a:buChar char="Ø"/>
            </a:pPr>
            <a:r>
              <a:rPr lang="en-GB" dirty="0">
                <a:solidFill>
                  <a:schemeClr val="tx1"/>
                </a:solidFill>
              </a:rPr>
              <a:t>Very unlikely to be granted on an emergency basis, therefore important to consider risk to client in applying.</a:t>
            </a:r>
          </a:p>
          <a:p>
            <a:pPr marL="342900" indent="-342900">
              <a:buFont typeface="Wingdings" panose="05000000000000000000" pitchFamily="2" charset="2"/>
              <a:buChar char="Ø"/>
            </a:pPr>
            <a:r>
              <a:rPr lang="en-GB" dirty="0">
                <a:solidFill>
                  <a:schemeClr val="tx1"/>
                </a:solidFill>
              </a:rPr>
              <a:t>Can be applied for with a NMO application or in it’s own right.</a:t>
            </a:r>
          </a:p>
        </p:txBody>
      </p:sp>
    </p:spTree>
    <p:extLst>
      <p:ext uri="{BB962C8B-B14F-4D97-AF65-F5344CB8AC3E}">
        <p14:creationId xmlns:p14="http://schemas.microsoft.com/office/powerpoint/2010/main" val="191759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 calcmode="lin" valueType="num">
                                      <p:cBhvr additive="base">
                                        <p:cTn id="2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 calcmode="lin" valueType="num">
                                      <p:cBhvr additive="base">
                                        <p:cTn id="2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CEBAA-3BDA-43BD-B4E1-466219591457}"/>
              </a:ext>
            </a:extLst>
          </p:cNvPr>
          <p:cNvSpPr>
            <a:spLocks noGrp="1"/>
          </p:cNvSpPr>
          <p:nvPr>
            <p:ph type="title"/>
          </p:nvPr>
        </p:nvSpPr>
        <p:spPr>
          <a:xfrm>
            <a:off x="1154954" y="786809"/>
            <a:ext cx="8761413" cy="1138372"/>
          </a:xfrm>
        </p:spPr>
        <p:txBody>
          <a:bodyPr/>
          <a:lstStyle/>
          <a:p>
            <a:r>
              <a:rPr lang="en-GB" sz="3200" b="1" dirty="0">
                <a:effectLst/>
                <a:ea typeface="Calibri" panose="020F0502020204030204" pitchFamily="34" charset="0"/>
                <a:cs typeface="Times New Roman" panose="02020603050405020304" pitchFamily="18" charset="0"/>
              </a:rPr>
              <a:t>Occupation Order</a:t>
            </a:r>
            <a:endParaRPr lang="en-GB" sz="3200" dirty="0"/>
          </a:p>
        </p:txBody>
      </p:sp>
      <p:pic>
        <p:nvPicPr>
          <p:cNvPr id="8" name="Picture 7">
            <a:extLst>
              <a:ext uri="{FF2B5EF4-FFF2-40B4-BE49-F238E27FC236}">
                <a16:creationId xmlns:a16="http://schemas.microsoft.com/office/drawing/2014/main" id="{6A04515C-0016-474C-B352-AA13F58E9B4B}"/>
              </a:ext>
            </a:extLst>
          </p:cNvPr>
          <p:cNvPicPr>
            <a:picLocks noChangeAspect="1"/>
          </p:cNvPicPr>
          <p:nvPr/>
        </p:nvPicPr>
        <p:blipFill>
          <a:blip r:embed="rId2"/>
          <a:stretch>
            <a:fillRect/>
          </a:stretch>
        </p:blipFill>
        <p:spPr>
          <a:xfrm>
            <a:off x="10792000" y="5172286"/>
            <a:ext cx="1400000" cy="1685714"/>
          </a:xfrm>
          <a:prstGeom prst="rect">
            <a:avLst/>
          </a:prstGeom>
        </p:spPr>
      </p:pic>
      <p:sp>
        <p:nvSpPr>
          <p:cNvPr id="5" name="Slide Number Placeholder 4">
            <a:extLst>
              <a:ext uri="{FF2B5EF4-FFF2-40B4-BE49-F238E27FC236}">
                <a16:creationId xmlns:a16="http://schemas.microsoft.com/office/drawing/2014/main" id="{04FA9744-10AC-4F7B-E422-ED3C5D6DB114}"/>
              </a:ext>
            </a:extLst>
          </p:cNvPr>
          <p:cNvSpPr>
            <a:spLocks noGrp="1"/>
          </p:cNvSpPr>
          <p:nvPr>
            <p:ph type="sldNum" sz="quarter" idx="12"/>
          </p:nvPr>
        </p:nvSpPr>
        <p:spPr/>
        <p:txBody>
          <a:bodyPr/>
          <a:lstStyle/>
          <a:p>
            <a:fld id="{C8D2CCA4-A885-4CD1-BD74-79D6E8AF1BFA}" type="slidenum">
              <a:rPr lang="en-GB" smtClean="0"/>
              <a:t>9</a:t>
            </a:fld>
            <a:endParaRPr lang="en-GB"/>
          </a:p>
        </p:txBody>
      </p:sp>
      <p:sp>
        <p:nvSpPr>
          <p:cNvPr id="10" name="Content Placeholder 2">
            <a:extLst>
              <a:ext uri="{FF2B5EF4-FFF2-40B4-BE49-F238E27FC236}">
                <a16:creationId xmlns:a16="http://schemas.microsoft.com/office/drawing/2014/main" id="{30A4D371-5A0D-F712-A4C6-8C3677049231}"/>
              </a:ext>
            </a:extLst>
          </p:cNvPr>
          <p:cNvSpPr txBox="1">
            <a:spLocks/>
          </p:cNvSpPr>
          <p:nvPr/>
        </p:nvSpPr>
        <p:spPr>
          <a:xfrm>
            <a:off x="561110" y="1925181"/>
            <a:ext cx="10515600" cy="4351338"/>
          </a:xfrm>
          <a:prstGeom prst="rect">
            <a:avLst/>
          </a:prstGeom>
        </p:spPr>
        <p:txBody>
          <a:bodyPr vert="horz" lIns="91440" tIns="45720" rIns="91440" bIns="45720" rtlCol="0" anchor="b">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i="0" kern="1200">
                <a:solidFill>
                  <a:schemeClr val="accent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i="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i="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9pPr>
          </a:lstStyle>
          <a:p>
            <a:pPr marL="342900" indent="-342900">
              <a:buFont typeface="Wingdings" panose="05000000000000000000" pitchFamily="2" charset="2"/>
              <a:buChar char="Ø"/>
            </a:pPr>
            <a:r>
              <a:rPr lang="en-GB" dirty="0">
                <a:solidFill>
                  <a:schemeClr val="tx1"/>
                </a:solidFill>
              </a:rPr>
              <a:t>Can be very useful to remove someone from the property if they are refusing to leave.</a:t>
            </a:r>
          </a:p>
          <a:p>
            <a:pPr marL="342900" indent="-342900">
              <a:buFont typeface="Wingdings" panose="05000000000000000000" pitchFamily="2" charset="2"/>
              <a:buChar char="Ø"/>
            </a:pPr>
            <a:r>
              <a:rPr lang="en-GB" dirty="0">
                <a:solidFill>
                  <a:schemeClr val="tx1"/>
                </a:solidFill>
              </a:rPr>
              <a:t>The judge can include a term that perpetrator pays toward the rent/mortgage, however this term will not always be applied, so it is important you check you client can potentially afford the rent/mortgage alone before applying.</a:t>
            </a:r>
          </a:p>
          <a:p>
            <a:pPr marL="342900" indent="-342900">
              <a:buFont typeface="Wingdings" panose="05000000000000000000" pitchFamily="2" charset="2"/>
              <a:buChar char="Ø"/>
            </a:pPr>
            <a:r>
              <a:rPr lang="en-GB" dirty="0">
                <a:solidFill>
                  <a:schemeClr val="tx1"/>
                </a:solidFill>
              </a:rPr>
              <a:t>The application is completely free of charge (again unless you pay a solicitor).</a:t>
            </a:r>
          </a:p>
          <a:p>
            <a:endParaRPr lang="en-GB" dirty="0"/>
          </a:p>
        </p:txBody>
      </p:sp>
    </p:spTree>
    <p:extLst>
      <p:ext uri="{BB962C8B-B14F-4D97-AF65-F5344CB8AC3E}">
        <p14:creationId xmlns:p14="http://schemas.microsoft.com/office/powerpoint/2010/main" val="421107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625c840-4e73-41c3-8229-0a1c89f5ed6d}" enabled="1" method="Standard" siteId="{c1feddbf-48ed-4f02-8edf-64f580567987}" contentBits="1" removed="0"/>
</clbl:labelList>
</file>

<file path=docProps/app.xml><?xml version="1.0" encoding="utf-8"?>
<Properties xmlns="http://schemas.openxmlformats.org/officeDocument/2006/extended-properties" xmlns:vt="http://schemas.openxmlformats.org/officeDocument/2006/docPropsVTypes">
  <Template>Ion Boardroom</Template>
  <TotalTime>273</TotalTime>
  <Words>1682</Words>
  <Application>Microsoft Office PowerPoint</Application>
  <PresentationFormat>Widescreen</PresentationFormat>
  <Paragraphs>125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Ion Boardroom</vt:lpstr>
      <vt:lpstr>LEGAL OPTIONS FOR DOMESTIC ABUSE VICTIMS</vt:lpstr>
      <vt:lpstr>Criminal, Civil &amp; Family Protective Orders</vt:lpstr>
      <vt:lpstr>What I cover in this presentation</vt:lpstr>
      <vt:lpstr>PowerPoint Presentation</vt:lpstr>
      <vt:lpstr>Non-Molestation Order</vt:lpstr>
      <vt:lpstr>Non-Molestation Order </vt:lpstr>
      <vt:lpstr>They can only be used against “associated persons” which includes: S. 62 (3) Family Law Act 1996 provides that for the purposes of this Part, a person is associated with another person if—  (a)they are or have been married to each other. (aa)they are or have been civil partners of each other; (b)they are cohabitants or former cohabitants. (c)they live or have lived in the same household, otherwise than merely by reason of one of them being the other’s employee, tenant, lodger or boarder. (d)they are relatives. (e)they have agreed to marry one another (whether or not that agreement has been terminated); (ea)they have or have had an intimate personal relationship with each other which is or was of significant duration. (eza) they have entered into a civil partnership agreement (as defined by section 73 of the Civil Partnership Act 2004) (whether that agreement has been terminated). (f)in relation to any child, they are both persons falling within subsection (4); or (g)they are parties to the same family proceedings (other than proceedings under this Part).</vt:lpstr>
      <vt:lpstr>Occupation Order</vt:lpstr>
      <vt:lpstr>Occupation Order</vt:lpstr>
      <vt:lpstr>Prohibited Steps Order</vt:lpstr>
      <vt:lpstr>Prohibited Steps Order</vt:lpstr>
      <vt:lpstr>Child Arrangements Order</vt:lpstr>
      <vt:lpstr>The Welfare Checklist   In deciding whether to make an order, the judge will have consideration first and foremost to the welfare of the child taking in to account the welfare checklist:  The ascertainable wishes and feelings of the child concerned The child’s physical, emotional and educational needs The likely effect on the child if circumstances changed as a result of the court’s decision The child’s age, sex, backgrounds and any other characteristics which will be relevant to the court’s decision Any harm the child has suffered or maybe at risk of suffering Capability of the child’s parents (or any other person the courts find relevant) at meeting the child’s needs The powers available to the court in the given proceedings  </vt:lpstr>
      <vt:lpstr>Legal Aid</vt:lpstr>
      <vt:lpstr>PowerPoint Presentation</vt:lpstr>
      <vt:lpstr>ANY QUESTIONS?   My contact details  chaworth@watkinssolicitors.co.uk 0117 9390350  Free Family Law drop in clinic available on Tuesdays between 10-12 at the Kindle Centre (near ASDA). No appointment necessary.  (does not run in school holidays, save for summer holidays)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INJUNCTION TRAINING</dc:title>
  <dc:creator>Celine Conley</dc:creator>
  <cp:lastModifiedBy>Catherine Haworth</cp:lastModifiedBy>
  <cp:revision>33</cp:revision>
  <dcterms:created xsi:type="dcterms:W3CDTF">2021-10-01T07:52:26Z</dcterms:created>
  <dcterms:modified xsi:type="dcterms:W3CDTF">2024-07-26T10:44:47Z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Ion Boardroom:10</vt:lpwstr>
  </property>
  <property fmtid="{D5CDD505-2E9C-101B-9397-08002B2CF9AE}" pid="3" name="ClassificationContentMarkingHeaderText">
    <vt:lpwstr>OFFICIAL</vt:lpwstr>
  </property>
</Properties>
</file>