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docMetadata/LabelInfo.xml" ContentType="application/vnd.ms-office.classificationlabels+xml"/>
</Types>
</file>

<file path=_rels/.rels><?xml version="1.0" encoding="UTF-8" standalone="yes"?><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microsoft.com/office/2020/02/relationships/classificationlabels" Target="docMetadata/LabelInfo.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56" r:id="rId2"/>
    <p:sldId id="258" r:id="rId3"/>
    <p:sldId id="262" r:id="rId4"/>
    <p:sldId id="266" r:id="rId5"/>
    <p:sldId id="291" r:id="rId6"/>
    <p:sldId id="285" r:id="rId7"/>
    <p:sldId id="290" r:id="rId8"/>
    <p:sldId id="286" r:id="rId9"/>
    <p:sldId id="282" r:id="rId10"/>
  </p:sldIdLst>
  <p:sldSz cx="18288000" cy="10287000"/>
  <p:notesSz cx="6858000" cy="9144000"/>
  <p:embeddedFontLst>
    <p:embeddedFont>
      <p:font typeface="Overpass" panose="020B0604020202020204" charset="0"/>
      <p:regular r:id="rId12"/>
      <p:bold r:id="rId13"/>
      <p:italic r:id="rId14"/>
      <p:boldItalic r:id="rId15"/>
    </p:embeddedFont>
    <p:embeddedFont>
      <p:font typeface="Roboto" panose="020B0604020202020204" charset="0"/>
      <p:regular r:id="rId16"/>
      <p:bold r:id="rId17"/>
      <p:italic r:id="rId18"/>
      <p:boldItalic r:id="rId19"/>
    </p:embeddedFont>
    <p:embeddedFont>
      <p:font typeface="Calibri" panose="020F0502020204030204" pitchFamily="34" charset="0"/>
      <p:regular r:id="rId20"/>
      <p:bold r:id="rId21"/>
      <p:italic r:id="rId22"/>
      <p:boldItalic r:id="rId23"/>
    </p:embeddedFont>
    <p:embeddedFont>
      <p:font typeface="Noto Sans Symbols" panose="020B0604020202020204"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htxcdZGUmu8cfOXoNNSfr2wmvoH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p:normalViewPr>
  <p:slideViewPr>
    <p:cSldViewPr snapToGrid="0">
      <p:cViewPr varScale="1">
        <p:scale>
          <a:sx n="55" d="100"/>
          <a:sy n="55" d="100"/>
        </p:scale>
        <p:origin x="108" y="47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788"/>
    </p:cViewPr>
  </p:sorterViewPr>
  <p:notesViewPr>
    <p:cSldViewPr snapToGrid="0">
      <p:cViewPr varScale="1">
        <p:scale>
          <a:sx n="52" d="100"/>
          <a:sy n="52" d="100"/>
        </p:scale>
        <p:origin x="2680" y="2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51"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0.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4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lackandbrownskin.co.uk/mindthegap"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36,000 patients</a:t>
            </a:r>
            <a:r>
              <a:rPr lang="en-US" baseline="0" dirty="0" smtClean="0"/>
              <a:t> referred </a:t>
            </a:r>
          </a:p>
          <a:p>
            <a:pPr marL="0" lvl="0" indent="0" algn="l" rtl="0">
              <a:spcBef>
                <a:spcPts val="0"/>
              </a:spcBef>
              <a:spcAft>
                <a:spcPts val="0"/>
              </a:spcAft>
              <a:buNone/>
            </a:pPr>
            <a:r>
              <a:rPr lang="en-US" baseline="0" dirty="0" smtClean="0"/>
              <a:t>728 training sites  - 3450  </a:t>
            </a:r>
          </a:p>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i="0" u="sng" strike="noStrike" dirty="0">
                <a:solidFill>
                  <a:srgbClr val="000000"/>
                </a:solidFill>
              </a:rPr>
              <a:t>Key objectives/learning points:</a:t>
            </a:r>
            <a:r>
              <a:rPr lang="en-GB" u="sng" dirty="0">
                <a:solidFill>
                  <a:srgbClr val="000000"/>
                </a:solidFill>
              </a:rPr>
              <a:t> </a:t>
            </a:r>
            <a:endParaRPr sz="1200" b="0" i="0" u="sng" strike="noStrike" dirty="0">
              <a:solidFill>
                <a:srgbClr val="000000"/>
              </a:solidFill>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a:p>
            <a:pPr marL="0" lvl="0" indent="-76200" algn="l" rtl="0">
              <a:spcBef>
                <a:spcPts val="0"/>
              </a:spcBef>
              <a:spcAft>
                <a:spcPts val="0"/>
              </a:spcAft>
              <a:buClr>
                <a:schemeClr val="dk1"/>
              </a:buClr>
              <a:buSzPts val="1200"/>
              <a:buFont typeface="Noto Sans Symbols"/>
              <a:buChar char="✔"/>
            </a:pPr>
            <a:r>
              <a:rPr lang="en-GB" b="1" dirty="0"/>
              <a:t>What is IRIS? </a:t>
            </a:r>
            <a:r>
              <a:rPr lang="en-GB" dirty="0"/>
              <a:t>IRIS stands for Identification and Referral to Improve Safety. It is an evidence-based model that is commissioned across the UK. IRIS to date – </a:t>
            </a:r>
            <a:r>
              <a:rPr lang="en-GB" i="1" dirty="0"/>
              <a:t>here you will need to reference the figures from the most recent IRISi national report. </a:t>
            </a:r>
            <a:endParaRPr dirty="0"/>
          </a:p>
          <a:p>
            <a:pPr marL="0" lvl="0" indent="-76200" algn="l" rtl="0">
              <a:spcBef>
                <a:spcPts val="0"/>
              </a:spcBef>
              <a:spcAft>
                <a:spcPts val="0"/>
              </a:spcAft>
              <a:buClr>
                <a:schemeClr val="dk1"/>
              </a:buClr>
              <a:buSzPts val="1200"/>
              <a:buFont typeface="Noto Sans Symbols"/>
              <a:buChar char="✔"/>
            </a:pPr>
            <a:r>
              <a:rPr lang="en-GB" b="1" dirty="0"/>
              <a:t>AE role </a:t>
            </a:r>
            <a:r>
              <a:rPr lang="en-GB" dirty="0"/>
              <a:t>– The Advocate Educator is a two-part role, one part is as an advocate for patients referred into the service and the other is as a DA specialist consultant to general practice teams, providing training as well as advice and support when needed. We are not here to train you and then go, we are here for ongoing advice and support around DA!</a:t>
            </a:r>
            <a:endParaRPr dirty="0"/>
          </a:p>
          <a:p>
            <a:pPr marL="0" lvl="0" indent="-76200" algn="l" rtl="0">
              <a:spcBef>
                <a:spcPts val="0"/>
              </a:spcBef>
              <a:spcAft>
                <a:spcPts val="0"/>
              </a:spcAft>
              <a:buClr>
                <a:schemeClr val="dk1"/>
              </a:buClr>
              <a:buSzPts val="1200"/>
              <a:buFont typeface="Noto Sans Symbols"/>
              <a:buChar char="✔"/>
            </a:pPr>
            <a:r>
              <a:rPr lang="en-GB" b="1" dirty="0"/>
              <a:t>CL role </a:t>
            </a:r>
            <a:r>
              <a:rPr lang="en-GB" dirty="0"/>
              <a:t>– The Clinical Lead role is to support with the delivery of training but also to promote IRIS across local general practices and to provide peer support to colleagues with DA concerns and questions.</a:t>
            </a:r>
            <a:endParaRPr dirty="0"/>
          </a:p>
          <a:p>
            <a:pPr marL="0" lvl="0" indent="-76200" algn="l" rtl="0">
              <a:spcBef>
                <a:spcPts val="0"/>
              </a:spcBef>
              <a:spcAft>
                <a:spcPts val="0"/>
              </a:spcAft>
              <a:buClr>
                <a:schemeClr val="dk1"/>
              </a:buClr>
              <a:buSzPts val="1200"/>
              <a:buFont typeface="Noto Sans Symbols"/>
              <a:buChar char="✔"/>
            </a:pPr>
            <a:r>
              <a:rPr lang="en-GB" b="1" dirty="0"/>
              <a:t>Survivor's voice </a:t>
            </a:r>
            <a:r>
              <a:rPr lang="en-GB" dirty="0"/>
              <a:t>- End on a survivor's voice </a:t>
            </a:r>
            <a:r>
              <a:rPr lang="en-GB" i="1" dirty="0"/>
              <a:t>(edit to make local to your area if able to)</a:t>
            </a:r>
            <a:r>
              <a:rPr lang="en-GB" dirty="0"/>
              <a:t>. It's important that we always have the voices of survivors at the forefront of our mind, remembering the difference we can make when we work together to provide support and options.</a:t>
            </a:r>
            <a:endParaRPr dirty="0"/>
          </a:p>
          <a:p>
            <a:pPr marL="0" lvl="0" indent="0" algn="l" rtl="0">
              <a:spcBef>
                <a:spcPts val="0"/>
              </a:spcBef>
              <a:spcAft>
                <a:spcPts val="0"/>
              </a:spcAft>
              <a:buNone/>
            </a:pPr>
            <a:endParaRPr dirty="0"/>
          </a:p>
        </p:txBody>
      </p:sp>
      <p:sp>
        <p:nvSpPr>
          <p:cNvPr id="118" name="Google Shape;11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i="0" u="sng" strike="noStrike" dirty="0">
                <a:solidFill>
                  <a:srgbClr val="000000"/>
                </a:solidFill>
              </a:rPr>
              <a:t>Key objectives/learning points:</a:t>
            </a:r>
            <a:r>
              <a:rPr lang="en-GB" u="sng" dirty="0">
                <a:solidFill>
                  <a:srgbClr val="000000"/>
                </a:solidFill>
              </a:rPr>
              <a:t> </a:t>
            </a:r>
            <a:endParaRPr sz="1200" b="0" i="0" u="sng" strike="noStrike" dirty="0">
              <a:solidFill>
                <a:srgbClr val="000000"/>
              </a:solidFill>
              <a:latin typeface="Calibri"/>
              <a:ea typeface="Calibri"/>
              <a:cs typeface="Calibri"/>
              <a:sym typeface="Calibri"/>
            </a:endParaRPr>
          </a:p>
          <a:p>
            <a:pPr marL="0" lvl="0" indent="0" algn="l" rtl="0">
              <a:spcBef>
                <a:spcPts val="0"/>
              </a:spcBef>
              <a:spcAft>
                <a:spcPts val="0"/>
              </a:spcAft>
              <a:buNone/>
            </a:pPr>
            <a:endParaRPr sz="1200" b="0" i="0" u="sng" strike="noStrike" dirty="0">
              <a:solidFill>
                <a:srgbClr val="000000"/>
              </a:solidFill>
              <a:latin typeface="Calibri"/>
              <a:ea typeface="Calibri"/>
              <a:cs typeface="Calibri"/>
              <a:sym typeface="Calibri"/>
            </a:endParaRPr>
          </a:p>
          <a:p>
            <a:pPr marL="0" lvl="0" indent="0" algn="l" rtl="0">
              <a:spcBef>
                <a:spcPts val="0"/>
              </a:spcBef>
              <a:spcAft>
                <a:spcPts val="0"/>
              </a:spcAft>
              <a:buNone/>
            </a:pPr>
            <a:r>
              <a:rPr lang="en-GB" sz="1200" b="0" i="0" u="none" strike="noStrike" dirty="0">
                <a:solidFill>
                  <a:srgbClr val="000000"/>
                </a:solidFill>
              </a:rPr>
              <a:t>Whilst we recognise men also experience </a:t>
            </a:r>
            <a:r>
              <a:rPr lang="en-GB" dirty="0">
                <a:solidFill>
                  <a:srgbClr val="000000"/>
                </a:solidFill>
              </a:rPr>
              <a:t>DA</a:t>
            </a:r>
            <a:r>
              <a:rPr lang="en-GB" sz="1200" b="0" i="0" u="none" strike="noStrike" dirty="0">
                <a:solidFill>
                  <a:srgbClr val="000000"/>
                </a:solidFill>
              </a:rPr>
              <a:t>, and in such cases need access to specialist support, we know that </a:t>
            </a:r>
            <a:r>
              <a:rPr lang="en-GB" dirty="0">
                <a:solidFill>
                  <a:srgbClr val="000000"/>
                </a:solidFill>
              </a:rPr>
              <a:t>DA</a:t>
            </a:r>
            <a:r>
              <a:rPr lang="en-GB" sz="1200" b="0" i="0" u="none" strike="noStrike" dirty="0">
                <a:solidFill>
                  <a:srgbClr val="000000"/>
                </a:solidFill>
              </a:rPr>
              <a:t> is a gendered crime that disproportionally affects and impacts women and it’s important for us to be aware of this and recognise it when responding to victims/survivors.</a:t>
            </a:r>
            <a:r>
              <a:rPr lang="en-GB" dirty="0">
                <a:solidFill>
                  <a:srgbClr val="000000"/>
                </a:solidFill>
              </a:rPr>
              <a:t> </a:t>
            </a:r>
            <a:endParaRPr sz="1200" b="0" i="0" u="none" strike="noStrike" dirty="0">
              <a:solidFill>
                <a:srgbClr val="000000"/>
              </a:solidFill>
            </a:endParaRPr>
          </a:p>
          <a:p>
            <a:pPr marL="0" lvl="0" indent="0" algn="l" rtl="0">
              <a:spcBef>
                <a:spcPts val="0"/>
              </a:spcBef>
              <a:spcAft>
                <a:spcPts val="0"/>
              </a:spcAft>
              <a:buNone/>
            </a:pPr>
            <a:r>
              <a:rPr lang="en-GB" sz="1200" b="0" i="1" u="none" strike="noStrike" dirty="0">
                <a:solidFill>
                  <a:srgbClr val="000000"/>
                </a:solidFill>
              </a:rPr>
              <a:t>[note: we still have limited research and figures about those subjected to DA who identify as trans and non-binary]</a:t>
            </a:r>
            <a:endParaRPr dirty="0"/>
          </a:p>
          <a:p>
            <a:pPr marL="0" lvl="0" indent="0" algn="l" rtl="0">
              <a:spcBef>
                <a:spcPts val="0"/>
              </a:spcBef>
              <a:spcAft>
                <a:spcPts val="0"/>
              </a:spcAft>
              <a:buNone/>
            </a:pPr>
            <a:endParaRPr sz="1200" b="0" i="0" u="none" strike="noStrike" dirty="0">
              <a:solidFill>
                <a:srgbClr val="000000"/>
              </a:solidFill>
              <a:latin typeface="Calibri"/>
              <a:ea typeface="Calibri"/>
              <a:cs typeface="Calibri"/>
              <a:sym typeface="Calibri"/>
            </a:endParaRPr>
          </a:p>
          <a:p>
            <a:pPr marL="57150" lvl="0" indent="-57150" algn="l" rtl="0">
              <a:spcBef>
                <a:spcPts val="0"/>
              </a:spcBef>
              <a:spcAft>
                <a:spcPts val="0"/>
              </a:spcAft>
              <a:buClr>
                <a:srgbClr val="000000"/>
              </a:buClr>
              <a:buSzPts val="1200"/>
              <a:buFont typeface="Noto Sans Symbols"/>
              <a:buChar char="✔"/>
            </a:pPr>
            <a:r>
              <a:rPr lang="en-GB" sz="1200" b="0" i="0" u="none" strike="noStrike" dirty="0">
                <a:solidFill>
                  <a:srgbClr val="000000"/>
                </a:solidFill>
              </a:rPr>
              <a:t>In the year ending March 2022, an estimated 6.9% of women (1.7 million) and 3% of men (699,000) experienced domestic abuse in the previous 12 months. [</a:t>
            </a:r>
            <a:r>
              <a:rPr lang="en-GB" sz="1200" b="0" i="1" u="none" strike="noStrike" dirty="0">
                <a:solidFill>
                  <a:srgbClr val="000000"/>
                </a:solidFill>
              </a:rPr>
              <a:t>Crime survey of England and Wales</a:t>
            </a:r>
            <a:r>
              <a:rPr lang="en-GB" sz="1200" b="0" i="0" u="none" strike="noStrike" dirty="0">
                <a:solidFill>
                  <a:srgbClr val="000000"/>
                </a:solidFill>
              </a:rPr>
              <a:t>]. We know that all victims, regardless of gender struggle to disclose about domestic </a:t>
            </a:r>
            <a:r>
              <a:rPr lang="en-GB" dirty="0">
                <a:solidFill>
                  <a:srgbClr val="000000"/>
                </a:solidFill>
              </a:rPr>
              <a:t>abuse and therefore the figures are not simply</a:t>
            </a:r>
            <a:r>
              <a:rPr lang="en-GB" sz="1200" b="0" i="0" u="none" strike="noStrike" dirty="0">
                <a:solidFill>
                  <a:srgbClr val="000000"/>
                </a:solidFill>
              </a:rPr>
              <a:t> </a:t>
            </a:r>
            <a:r>
              <a:rPr lang="en-GB" dirty="0">
                <a:solidFill>
                  <a:srgbClr val="000000"/>
                </a:solidFill>
              </a:rPr>
              <a:t>because</a:t>
            </a:r>
            <a:r>
              <a:rPr lang="en-GB" sz="1200" b="0" i="0" u="none" strike="noStrike" dirty="0">
                <a:solidFill>
                  <a:srgbClr val="000000"/>
                </a:solidFill>
              </a:rPr>
              <a:t> men are underreporting.</a:t>
            </a:r>
            <a:r>
              <a:rPr lang="en-GB" sz="1200" b="0" i="0" u="sng" strike="noStrike" dirty="0">
                <a:solidFill>
                  <a:srgbClr val="000000"/>
                </a:solidFill>
              </a:rPr>
              <a:t> All victims are underreporting.</a:t>
            </a:r>
            <a:r>
              <a:rPr lang="en-GB" u="sng" dirty="0">
                <a:solidFill>
                  <a:srgbClr val="000000"/>
                </a:solidFill>
              </a:rPr>
              <a:t> </a:t>
            </a:r>
            <a:r>
              <a:rPr lang="en-GB" dirty="0">
                <a:solidFill>
                  <a:srgbClr val="000000"/>
                </a:solidFill>
              </a:rPr>
              <a:t>On average high-risk victims live with domestic abuse for 2.3 years and medium risk victims for 3 years before getting help.  (SafeLives (2015), Insights IDVA National Dataset 2013-14. Bristol: SafeLives.)</a:t>
            </a:r>
            <a:endParaRPr sz="1200" b="0" i="0" u="sng" strike="noStrike" dirty="0">
              <a:solidFill>
                <a:srgbClr val="000000"/>
              </a:solidFill>
            </a:endParaRPr>
          </a:p>
          <a:p>
            <a:pPr marL="57150" lvl="0" indent="-57150" algn="l" rtl="0">
              <a:spcBef>
                <a:spcPts val="0"/>
              </a:spcBef>
              <a:spcAft>
                <a:spcPts val="0"/>
              </a:spcAft>
              <a:buClr>
                <a:srgbClr val="000000"/>
              </a:buClr>
              <a:buSzPts val="1200"/>
              <a:buFont typeface="Noto Sans Symbols"/>
              <a:buChar char="✔"/>
            </a:pPr>
            <a:r>
              <a:rPr lang="en-GB" sz="1200" b="0" i="0" u="none" strike="noStrike" dirty="0">
                <a:solidFill>
                  <a:srgbClr val="000000"/>
                </a:solidFill>
              </a:rPr>
              <a:t>The CSEW (Crime Survey of England and Wales) only collates static data, i.e., does not include context or history (where we could have a man presenting as a victim when, in fact, he is a perpetrator. We know specialist services often report this as an issue).</a:t>
            </a:r>
            <a:r>
              <a:rPr lang="en-GB" dirty="0">
                <a:solidFill>
                  <a:srgbClr val="000000"/>
                </a:solidFill>
              </a:rPr>
              <a:t> </a:t>
            </a:r>
            <a:endParaRPr sz="1200" b="0" i="0" u="none" strike="noStrike" dirty="0">
              <a:solidFill>
                <a:srgbClr val="000000"/>
              </a:solidFill>
              <a:latin typeface="Calibri"/>
              <a:ea typeface="Calibri"/>
              <a:cs typeface="Calibri"/>
              <a:sym typeface="Calibri"/>
            </a:endParaRPr>
          </a:p>
          <a:p>
            <a:pPr marL="57150" lvl="0" indent="-57150" algn="l" rtl="0">
              <a:spcBef>
                <a:spcPts val="0"/>
              </a:spcBef>
              <a:spcAft>
                <a:spcPts val="0"/>
              </a:spcAft>
              <a:buClr>
                <a:srgbClr val="000000"/>
              </a:buClr>
              <a:buSzPts val="1200"/>
              <a:buFont typeface="Noto Sans Symbols"/>
              <a:buChar char="✔"/>
            </a:pPr>
            <a:r>
              <a:rPr lang="en-GB" sz="1200" b="0" i="0" u="none" strike="noStrike" dirty="0">
                <a:solidFill>
                  <a:srgbClr val="000000"/>
                </a:solidFill>
              </a:rPr>
              <a:t>We also know that men are more likely to experience violence and abuse from male partners or male family members. Therefore, in these cases we are still looking at male perpetrators of violence and abuse.</a:t>
            </a:r>
            <a:r>
              <a:rPr lang="en-GB" dirty="0">
                <a:solidFill>
                  <a:srgbClr val="000000"/>
                </a:solidFill>
              </a:rPr>
              <a:t> </a:t>
            </a:r>
            <a:endParaRPr sz="1200" b="0" i="0" u="none" strike="noStrike" dirty="0">
              <a:solidFill>
                <a:srgbClr val="000000"/>
              </a:solidFill>
              <a:latin typeface="Calibri"/>
              <a:ea typeface="Calibri"/>
              <a:cs typeface="Calibri"/>
              <a:sym typeface="Calibri"/>
            </a:endParaRPr>
          </a:p>
          <a:p>
            <a:pPr marL="57150" lvl="0" indent="-57150" algn="l" rtl="0">
              <a:spcBef>
                <a:spcPts val="0"/>
              </a:spcBef>
              <a:spcAft>
                <a:spcPts val="0"/>
              </a:spcAft>
              <a:buClr>
                <a:srgbClr val="000000"/>
              </a:buClr>
              <a:buSzPts val="1200"/>
              <a:buFont typeface="Noto Sans Symbols"/>
              <a:buChar char="✔"/>
            </a:pPr>
            <a:r>
              <a:rPr lang="en-GB" sz="1200" b="1" i="0" u="none" strike="noStrike" dirty="0">
                <a:solidFill>
                  <a:srgbClr val="000000"/>
                </a:solidFill>
              </a:rPr>
              <a:t>The most saddening but unarguable piece of evidence we have about the gendered nature of DA is when we look at homicide</a:t>
            </a:r>
            <a:r>
              <a:rPr lang="en-GB" sz="1200" b="0" i="0" u="none" strike="noStrike" dirty="0">
                <a:solidFill>
                  <a:srgbClr val="000000"/>
                </a:solidFill>
              </a:rPr>
              <a:t>:</a:t>
            </a:r>
            <a:endParaRPr dirty="0"/>
          </a:p>
          <a:p>
            <a:pPr marL="971550" lvl="1" indent="-285750" algn="l" rtl="0">
              <a:spcBef>
                <a:spcPts val="0"/>
              </a:spcBef>
              <a:spcAft>
                <a:spcPts val="0"/>
              </a:spcAft>
              <a:buClr>
                <a:srgbClr val="000000"/>
              </a:buClr>
              <a:buSzPts val="1200"/>
              <a:buFont typeface="Noto Sans Symbols"/>
              <a:buChar char="▪"/>
            </a:pPr>
            <a:r>
              <a:rPr lang="en-GB" dirty="0">
                <a:solidFill>
                  <a:srgbClr val="000000"/>
                </a:solidFill>
              </a:rPr>
              <a:t>Women are at an increased risk of domestic homicide. Over three-quarters (77%) of female domestic homicide victims were killed by a partner/ex-partner, with the remaining 23% killed by a family member (</a:t>
            </a:r>
            <a:r>
              <a:rPr lang="en-GB" i="1" dirty="0">
                <a:solidFill>
                  <a:srgbClr val="000000"/>
                </a:solidFill>
              </a:rPr>
              <a:t>ONS, 2019</a:t>
            </a:r>
            <a:r>
              <a:rPr lang="en-GB" dirty="0">
                <a:solidFill>
                  <a:srgbClr val="000000"/>
                </a:solidFill>
              </a:rPr>
              <a:t>). </a:t>
            </a:r>
            <a:endParaRPr dirty="0">
              <a:solidFill>
                <a:srgbClr val="000000"/>
              </a:solidFill>
            </a:endParaRPr>
          </a:p>
          <a:p>
            <a:pPr marL="971550" lvl="1" indent="-285750" algn="l" rtl="0">
              <a:spcBef>
                <a:spcPts val="0"/>
              </a:spcBef>
              <a:spcAft>
                <a:spcPts val="0"/>
              </a:spcAft>
              <a:buClr>
                <a:srgbClr val="000000"/>
              </a:buClr>
              <a:buSzPts val="1200"/>
              <a:buFont typeface="Noto Sans Symbols"/>
              <a:buChar char="▪"/>
            </a:pPr>
            <a:r>
              <a:rPr lang="en-GB" sz="1200" b="0" i="0" u="none" strike="noStrike" dirty="0">
                <a:solidFill>
                  <a:srgbClr val="000000"/>
                </a:solidFill>
              </a:rPr>
              <a:t>Almost half (48%) of </a:t>
            </a:r>
            <a:r>
              <a:rPr lang="en-GB" dirty="0">
                <a:solidFill>
                  <a:srgbClr val="000000"/>
                </a:solidFill>
              </a:rPr>
              <a:t>all adult </a:t>
            </a:r>
            <a:r>
              <a:rPr lang="en-GB" sz="1200" b="0" i="0" u="none" strike="noStrike" dirty="0">
                <a:solidFill>
                  <a:srgbClr val="000000"/>
                </a:solidFill>
              </a:rPr>
              <a:t>female homicide victims were killed in a domestic homicide. In contrast, 8% of male victims were victims of domestic homicide. For adult male victims, the suspect was most likely to be a friend or social acquaintance (</a:t>
            </a:r>
            <a:r>
              <a:rPr lang="en-GB" sz="1200" b="0" i="1" u="none" strike="noStrike" dirty="0">
                <a:solidFill>
                  <a:srgbClr val="000000"/>
                </a:solidFill>
              </a:rPr>
              <a:t>ONS, 2019</a:t>
            </a:r>
            <a:r>
              <a:rPr lang="en-GB" sz="1200" b="0" i="0" u="none" strike="noStrike" dirty="0">
                <a:solidFill>
                  <a:srgbClr val="000000"/>
                </a:solidFill>
              </a:rPr>
              <a:t>).</a:t>
            </a:r>
            <a:r>
              <a:rPr lang="en-GB" dirty="0">
                <a:solidFill>
                  <a:srgbClr val="000000"/>
                </a:solidFill>
              </a:rPr>
              <a:t> </a:t>
            </a:r>
            <a:endParaRPr sz="1200" b="0" i="0" u="none" strike="noStrike" dirty="0">
              <a:solidFill>
                <a:srgbClr val="000000"/>
              </a:solidFill>
            </a:endParaRPr>
          </a:p>
          <a:p>
            <a:pPr marL="971550" lvl="1" indent="-285750" algn="l" rtl="0">
              <a:spcBef>
                <a:spcPts val="0"/>
              </a:spcBef>
              <a:spcAft>
                <a:spcPts val="0"/>
              </a:spcAft>
              <a:buClr>
                <a:srgbClr val="000000"/>
              </a:buClr>
              <a:buSzPts val="1200"/>
              <a:buFont typeface="Noto Sans Symbols"/>
              <a:buChar char="▪"/>
            </a:pPr>
            <a:r>
              <a:rPr lang="en-GB" sz="1200" b="0" i="0" u="none" strike="noStrike" dirty="0">
                <a:solidFill>
                  <a:srgbClr val="000000"/>
                </a:solidFill>
              </a:rPr>
              <a:t>The overwhelming majority of female domestic homicide victims are killed by men. Of the 270 female victims of domestic homicide for the three year period 1-4-15 to 31-3-18, the suspect was male in 260 cases. (</a:t>
            </a:r>
            <a:r>
              <a:rPr lang="en-GB" sz="1200" b="0" i="1" u="none" strike="noStrike" dirty="0">
                <a:solidFill>
                  <a:srgbClr val="000000"/>
                </a:solidFill>
              </a:rPr>
              <a:t>ONS, 2019</a:t>
            </a:r>
            <a:r>
              <a:rPr lang="en-GB" sz="1200" b="0" i="0" u="none" strike="noStrike" dirty="0">
                <a:solidFill>
                  <a:srgbClr val="000000"/>
                </a:solidFill>
              </a:rPr>
              <a:t>).</a:t>
            </a:r>
            <a:r>
              <a:rPr lang="en-GB" dirty="0">
                <a:solidFill>
                  <a:srgbClr val="000000"/>
                </a:solidFill>
              </a:rPr>
              <a:t> </a:t>
            </a:r>
            <a:endParaRPr sz="1200" b="0" i="0" u="none" strike="noStrike" dirty="0">
              <a:solidFill>
                <a:srgbClr val="000000"/>
              </a:solidFill>
              <a:latin typeface="Calibri"/>
              <a:ea typeface="Calibri"/>
              <a:cs typeface="Calibri"/>
              <a:sym typeface="Calibri"/>
            </a:endParaRPr>
          </a:p>
          <a:p>
            <a:pPr marL="971550" lvl="1" indent="-171450" algn="l" rtl="0">
              <a:spcBef>
                <a:spcPts val="0"/>
              </a:spcBef>
              <a:spcAft>
                <a:spcPts val="0"/>
              </a:spcAft>
              <a:buClr>
                <a:schemeClr val="dk1"/>
              </a:buClr>
              <a:buSzPts val="1800"/>
              <a:buFont typeface="Arial"/>
              <a:buNone/>
            </a:pPr>
            <a:endParaRPr sz="1800" b="0" i="0" u="none" strike="noStrike" dirty="0">
              <a:solidFill>
                <a:srgbClr val="000000"/>
              </a:solidFill>
              <a:latin typeface="Calibri"/>
              <a:ea typeface="Calibri"/>
              <a:cs typeface="Calibri"/>
              <a:sym typeface="Calibri"/>
            </a:endParaRPr>
          </a:p>
          <a:p>
            <a:pPr marL="971550" lvl="1" indent="-171450" algn="l" rtl="0">
              <a:spcBef>
                <a:spcPts val="0"/>
              </a:spcBef>
              <a:spcAft>
                <a:spcPts val="0"/>
              </a:spcAft>
              <a:buClr>
                <a:schemeClr val="dk1"/>
              </a:buClr>
              <a:buSzPts val="1800"/>
              <a:buFont typeface="Arial"/>
              <a:buNone/>
            </a:pPr>
            <a:endParaRPr sz="1800" b="0" i="0" u="none" strike="noStrike" dirty="0">
              <a:solidFill>
                <a:srgbClr val="000000"/>
              </a:solidFill>
              <a:latin typeface="Calibri"/>
              <a:ea typeface="Calibri"/>
              <a:cs typeface="Calibri"/>
              <a:sym typeface="Calibri"/>
            </a:endParaRPr>
          </a:p>
          <a:p>
            <a:pPr marL="971550" lvl="1" indent="-171450" algn="l" rtl="0">
              <a:spcBef>
                <a:spcPts val="0"/>
              </a:spcBef>
              <a:spcAft>
                <a:spcPts val="0"/>
              </a:spcAft>
              <a:buClr>
                <a:schemeClr val="dk1"/>
              </a:buClr>
              <a:buSzPts val="1800"/>
              <a:buFont typeface="Arial"/>
              <a:buNone/>
            </a:pPr>
            <a:endParaRPr sz="1800" b="0" i="0" u="none" strike="noStrike" dirty="0">
              <a:solidFill>
                <a:srgbClr val="000000"/>
              </a:solidFill>
              <a:latin typeface="Calibri"/>
              <a:ea typeface="Calibri"/>
              <a:cs typeface="Calibri"/>
              <a:sym typeface="Calibri"/>
            </a:endParaRPr>
          </a:p>
          <a:p>
            <a:pPr marL="0" lvl="0" indent="0" algn="l" rtl="0">
              <a:spcBef>
                <a:spcPts val="0"/>
              </a:spcBef>
              <a:spcAft>
                <a:spcPts val="0"/>
              </a:spcAft>
              <a:buNone/>
            </a:pPr>
            <a:endParaRPr sz="1200" b="0" i="0" u="sng" strike="noStrike" dirty="0">
              <a:solidFill>
                <a:srgbClr val="000000"/>
              </a:solidFill>
              <a:latin typeface="Roboto"/>
              <a:ea typeface="Roboto"/>
              <a:cs typeface="Roboto"/>
              <a:sym typeface="Roboto"/>
            </a:endParaRPr>
          </a:p>
          <a:p>
            <a:pPr marL="0" lvl="0" indent="0" algn="l" rtl="0">
              <a:spcBef>
                <a:spcPts val="0"/>
              </a:spcBef>
              <a:spcAft>
                <a:spcPts val="0"/>
              </a:spcAft>
              <a:buNone/>
            </a:pPr>
            <a:endParaRPr dirty="0"/>
          </a:p>
        </p:txBody>
      </p:sp>
      <p:sp>
        <p:nvSpPr>
          <p:cNvPr id="246" name="Google Shape;24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i="0" u="sng" strike="noStrike" dirty="0">
                <a:solidFill>
                  <a:srgbClr val="000000"/>
                </a:solidFill>
              </a:rPr>
              <a:t>Key objectives/learning points:</a:t>
            </a:r>
            <a:r>
              <a:rPr lang="en-GB" u="sng" dirty="0">
                <a:solidFill>
                  <a:srgbClr val="000000"/>
                </a:solidFill>
              </a:rPr>
              <a:t> </a:t>
            </a:r>
            <a:endParaRPr sz="1200" b="0" i="0" u="sng" strike="noStrike" dirty="0">
              <a:solidFill>
                <a:srgbClr val="000000"/>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endParaRPr sz="1200" dirty="0">
              <a:latin typeface="Calibri"/>
              <a:ea typeface="Calibri"/>
              <a:cs typeface="Calibri"/>
              <a:sym typeface="Calibri"/>
            </a:endParaRPr>
          </a:p>
          <a:p>
            <a:pPr marL="285750" lvl="0" indent="-285750" algn="l" rtl="0">
              <a:spcBef>
                <a:spcPts val="0"/>
              </a:spcBef>
              <a:spcAft>
                <a:spcPts val="0"/>
              </a:spcAft>
              <a:buClr>
                <a:schemeClr val="dk1"/>
              </a:buClr>
              <a:buSzPts val="1200"/>
              <a:buFont typeface="Noto Sans Symbols"/>
              <a:buChar char="✔"/>
            </a:pPr>
            <a:r>
              <a:rPr lang="en-GB" sz="1200" dirty="0"/>
              <a:t>Let’s now consider why all of this is particularly relevant for you as clinicians. </a:t>
            </a:r>
            <a:endParaRPr i="1" dirty="0"/>
          </a:p>
          <a:p>
            <a:pPr marL="285750" lvl="0" indent="-285750" algn="l" rtl="0">
              <a:spcBef>
                <a:spcPts val="0"/>
              </a:spcBef>
              <a:spcAft>
                <a:spcPts val="0"/>
              </a:spcAft>
              <a:buClr>
                <a:schemeClr val="dk1"/>
              </a:buClr>
              <a:buSzPts val="1200"/>
              <a:buFont typeface="Noto Sans Symbols"/>
              <a:buChar char="✔"/>
            </a:pPr>
            <a:r>
              <a:rPr lang="en-GB" sz="1200" i="1" dirty="0"/>
              <a:t>Ask the group, do we think DA is a health issue? You can ask them to call out what they think some examples of</a:t>
            </a:r>
            <a:r>
              <a:rPr lang="en-GB" sz="1200" i="1" u="sng" dirty="0"/>
              <a:t> </a:t>
            </a:r>
            <a:r>
              <a:rPr lang="en-GB" sz="1200" b="1" i="1" u="sng" dirty="0"/>
              <a:t>physical health</a:t>
            </a:r>
            <a:r>
              <a:rPr lang="en-GB" sz="1200" b="1" i="1" dirty="0"/>
              <a:t> </a:t>
            </a:r>
            <a:r>
              <a:rPr lang="en-GB" sz="1200" i="1" dirty="0"/>
              <a:t>impacts might be (mental heath will be covered in the next slide).</a:t>
            </a:r>
            <a:r>
              <a:rPr lang="en-GB" i="1" dirty="0"/>
              <a:t> </a:t>
            </a:r>
            <a:endParaRPr lang="en-GB" i="1" dirty="0" smtClean="0"/>
          </a:p>
          <a:p>
            <a:pPr marL="285750" lvl="0" indent="-285750" algn="l" rtl="0">
              <a:spcBef>
                <a:spcPts val="0"/>
              </a:spcBef>
              <a:spcAft>
                <a:spcPts val="0"/>
              </a:spcAft>
              <a:buClr>
                <a:schemeClr val="dk1"/>
              </a:buClr>
              <a:buSzPts val="1200"/>
              <a:buFont typeface="Noto Sans Symbols"/>
              <a:buChar char="✔"/>
            </a:pPr>
            <a:endParaRPr lang="en-US" sz="1200" i="1" dirty="0" smtClean="0"/>
          </a:p>
          <a:p>
            <a:pPr marL="285750" marR="0" lvl="0" indent="-285750" algn="l" defTabSz="914400" rtl="0" eaLnBrk="1" fontAlgn="auto" latinLnBrk="0" hangingPunct="1">
              <a:lnSpc>
                <a:spcPct val="100000"/>
              </a:lnSpc>
              <a:spcBef>
                <a:spcPts val="0"/>
              </a:spcBef>
              <a:spcAft>
                <a:spcPts val="0"/>
              </a:spcAft>
              <a:buClr>
                <a:schemeClr val="dk1"/>
              </a:buClr>
              <a:buSzPts val="1200"/>
              <a:buFont typeface="Noto Sans Symbols"/>
              <a:buChar char="✔"/>
              <a:tabLst/>
              <a:defRPr/>
            </a:pPr>
            <a:r>
              <a:rPr lang="en-US" dirty="0" smtClean="0"/>
              <a:t>The cost to the NHS of DA is estimated at £2.3 billion per year. The Home Office estimates that the cost of domestic abuse is circa £66 billion per year. This is a total figure that includes costs to health, police, civil and criminal justice, and victims' services (Home Office, 2019).</a:t>
            </a:r>
          </a:p>
          <a:p>
            <a:pPr marL="285750" lvl="0" indent="-285750" algn="l" rtl="0">
              <a:spcBef>
                <a:spcPts val="0"/>
              </a:spcBef>
              <a:spcAft>
                <a:spcPts val="0"/>
              </a:spcAft>
              <a:buClr>
                <a:schemeClr val="dk1"/>
              </a:buClr>
              <a:buSzPts val="1200"/>
              <a:buFont typeface="Noto Sans Symbols"/>
              <a:buChar char="✔"/>
            </a:pPr>
            <a:endParaRPr sz="1200" i="1" dirty="0"/>
          </a:p>
          <a:p>
            <a:pPr marL="0" lvl="0" indent="0" algn="l" rtl="0">
              <a:spcBef>
                <a:spcPts val="0"/>
              </a:spcBef>
              <a:spcAft>
                <a:spcPts val="0"/>
              </a:spcAft>
              <a:buNone/>
            </a:pPr>
            <a:endParaRPr sz="1200" dirty="0">
              <a:latin typeface="Calibri"/>
              <a:ea typeface="Calibri"/>
              <a:cs typeface="Calibri"/>
              <a:sym typeface="Calibri"/>
            </a:endParaRPr>
          </a:p>
          <a:p>
            <a:pPr marL="171450" lvl="0" indent="-171450" algn="l" rtl="0">
              <a:spcBef>
                <a:spcPts val="0"/>
              </a:spcBef>
              <a:spcAft>
                <a:spcPts val="0"/>
              </a:spcAft>
              <a:buClr>
                <a:schemeClr val="dk1"/>
              </a:buClr>
              <a:buSzPts val="1200"/>
              <a:buFont typeface="Noto Sans Symbols"/>
              <a:buChar char="✔"/>
            </a:pPr>
            <a:r>
              <a:rPr lang="en-GB" sz="1200" dirty="0"/>
              <a:t>Feedback, yes, </a:t>
            </a:r>
            <a:r>
              <a:rPr lang="en-GB" dirty="0"/>
              <a:t>DA</a:t>
            </a:r>
            <a:r>
              <a:rPr lang="en-GB" sz="1200" dirty="0"/>
              <a:t> is a health issue! Women who have experienced </a:t>
            </a:r>
            <a:r>
              <a:rPr lang="en-GB" dirty="0"/>
              <a:t>DA</a:t>
            </a:r>
            <a:r>
              <a:rPr lang="en-GB" sz="1200" dirty="0"/>
              <a:t> are:</a:t>
            </a:r>
            <a:endParaRPr dirty="0"/>
          </a:p>
          <a:p>
            <a:pPr marL="628650" lvl="1" indent="-171450" algn="l" rtl="0">
              <a:spcBef>
                <a:spcPts val="0"/>
              </a:spcBef>
              <a:spcAft>
                <a:spcPts val="0"/>
              </a:spcAft>
              <a:buClr>
                <a:schemeClr val="dk1"/>
              </a:buClr>
              <a:buSzPts val="1200"/>
              <a:buFont typeface="Noto Sans Symbols"/>
              <a:buChar char="▪"/>
            </a:pPr>
            <a:r>
              <a:rPr lang="en-GB" sz="1200" dirty="0"/>
              <a:t>2.3 times more likely to have issues with memory and concentration.</a:t>
            </a:r>
            <a:endParaRPr dirty="0"/>
          </a:p>
          <a:p>
            <a:pPr marL="628650" lvl="1" indent="-171450" algn="l" rtl="0">
              <a:spcBef>
                <a:spcPts val="0"/>
              </a:spcBef>
              <a:spcAft>
                <a:spcPts val="0"/>
              </a:spcAft>
              <a:buClr>
                <a:schemeClr val="dk1"/>
              </a:buClr>
              <a:buSzPts val="1200"/>
              <a:buFont typeface="Noto Sans Symbols"/>
              <a:buChar char="▪"/>
            </a:pPr>
            <a:r>
              <a:rPr lang="en-GB" sz="1200" dirty="0"/>
              <a:t>87% more likely to complain of pain or discomfort.</a:t>
            </a:r>
            <a:endParaRPr dirty="0"/>
          </a:p>
          <a:p>
            <a:pPr marL="628650" lvl="1" indent="-171450" algn="l" rtl="0">
              <a:spcBef>
                <a:spcPts val="0"/>
              </a:spcBef>
              <a:spcAft>
                <a:spcPts val="0"/>
              </a:spcAft>
              <a:buClr>
                <a:schemeClr val="dk1"/>
              </a:buClr>
              <a:buSzPts val="1200"/>
              <a:buFont typeface="Noto Sans Symbols"/>
              <a:buChar char="▪"/>
            </a:pPr>
            <a:r>
              <a:rPr lang="en-GB" sz="1200" dirty="0"/>
              <a:t>73% more likely to take pain medication.</a:t>
            </a:r>
            <a:endParaRPr dirty="0"/>
          </a:p>
          <a:p>
            <a:pPr marL="628650" lvl="1" indent="-171450" algn="l" rtl="0">
              <a:spcBef>
                <a:spcPts val="0"/>
              </a:spcBef>
              <a:spcAft>
                <a:spcPts val="0"/>
              </a:spcAft>
              <a:buClr>
                <a:schemeClr val="dk1"/>
              </a:buClr>
              <a:buSzPts val="1200"/>
              <a:buFont typeface="Noto Sans Symbols"/>
              <a:buChar char="▪"/>
            </a:pPr>
            <a:r>
              <a:rPr lang="en-GB" sz="1200" dirty="0"/>
              <a:t>86% more likely to take medication for sleep.</a:t>
            </a:r>
            <a:endParaRPr dirty="0"/>
          </a:p>
          <a:p>
            <a:pPr marL="628650" lvl="1" indent="-171450" algn="l" rtl="0">
              <a:spcBef>
                <a:spcPts val="0"/>
              </a:spcBef>
              <a:spcAft>
                <a:spcPts val="0"/>
              </a:spcAft>
              <a:buClr>
                <a:schemeClr val="dk1"/>
              </a:buClr>
              <a:buSzPts val="1200"/>
              <a:buFont typeface="Noto Sans Symbols"/>
              <a:buChar char="▪"/>
            </a:pPr>
            <a:r>
              <a:rPr lang="en-GB" sz="1200" dirty="0"/>
              <a:t>66% more likely to have been admitted to hospital for reasons other than labour.</a:t>
            </a:r>
            <a:endParaRPr dirty="0"/>
          </a:p>
          <a:p>
            <a:pPr marL="0" lvl="0" indent="0" algn="l" rtl="0">
              <a:spcBef>
                <a:spcPts val="0"/>
              </a:spcBef>
              <a:spcAft>
                <a:spcPts val="0"/>
              </a:spcAft>
              <a:buNone/>
            </a:pPr>
            <a:r>
              <a:rPr lang="en-GB" sz="1200" i="1" dirty="0"/>
              <a:t>(Above taken from: Potter, L. C., Morris, R., Hegarty, K., Garcıa-Moreno, C., &amp; Feder, G. (2020). Categories and health impacts of intimate partner violence in the World Health Organization multi-country study on women’s health and domestic violence. International journal of epidemiology, 1,11)</a:t>
            </a:r>
            <a:r>
              <a:rPr lang="en-GB" i="1" dirty="0"/>
              <a:t> </a:t>
            </a:r>
            <a:endParaRPr sz="1200" i="1" dirty="0">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endParaRPr sz="1200" dirty="0">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en-GB" sz="1200" b="0" dirty="0"/>
              <a:t>THINK ABOUT:</a:t>
            </a:r>
            <a:endParaRPr dirty="0"/>
          </a:p>
          <a:p>
            <a:pPr marL="171450" lvl="0" indent="-171450" algn="l" rtl="0">
              <a:spcBef>
                <a:spcPts val="0"/>
              </a:spcBef>
              <a:spcAft>
                <a:spcPts val="0"/>
              </a:spcAft>
              <a:buClr>
                <a:schemeClr val="dk1"/>
              </a:buClr>
              <a:buSzPts val="1200"/>
              <a:buFont typeface="Noto Sans Symbols"/>
              <a:buChar char="✔"/>
            </a:pPr>
            <a:r>
              <a:rPr lang="en-GB" sz="1200" b="1" dirty="0"/>
              <a:t>Physical injuries</a:t>
            </a:r>
            <a:r>
              <a:rPr lang="en-GB" sz="1200" dirty="0"/>
              <a:t>: We know </a:t>
            </a:r>
            <a:r>
              <a:rPr lang="en-GB" dirty="0"/>
              <a:t>DA</a:t>
            </a:r>
            <a:r>
              <a:rPr lang="en-GB" sz="1200" dirty="0"/>
              <a:t> isn’t only physical, but we need to recognise physical injuries like burns, bruises, repeat broken bones. What are the explanations for these injuries? Do they make sense? For example, does the injury align with how the person said they fell or became hurt?</a:t>
            </a:r>
            <a:r>
              <a:rPr lang="en-GB" dirty="0"/>
              <a:t> In these cases it's important to ask 'what happened?' Or 'did someone else hurt you?' NOT 'how did you do this?'</a:t>
            </a:r>
            <a:endParaRPr sz="1200" dirty="0"/>
          </a:p>
          <a:p>
            <a:pPr marL="171450" lvl="0" indent="-171450" algn="l" rtl="0">
              <a:spcBef>
                <a:spcPts val="0"/>
              </a:spcBef>
              <a:spcAft>
                <a:spcPts val="0"/>
              </a:spcAft>
              <a:buClr>
                <a:schemeClr val="dk1"/>
              </a:buClr>
              <a:buSzPts val="1200"/>
              <a:buFont typeface="Noto Sans Symbols"/>
              <a:buChar char="✔"/>
            </a:pPr>
            <a:r>
              <a:rPr lang="en-GB" sz="1200" b="1" i="1" u="sng" dirty="0"/>
              <a:t>Consider presentation how presentations of physical injuries like burns and bruises might present differently on patients with black and brown skin</a:t>
            </a:r>
            <a:r>
              <a:rPr lang="en-GB" sz="1200" b="1" i="1" dirty="0"/>
              <a:t>. </a:t>
            </a:r>
            <a:r>
              <a:rPr lang="en-GB" sz="1200" i="1" dirty="0"/>
              <a:t>(See Guidance document that can be provided afterwards by Mind the Gap -</a:t>
            </a:r>
            <a:r>
              <a:rPr lang="en-GB" sz="1200" dirty="0">
                <a:solidFill>
                  <a:srgbClr val="B58544"/>
                </a:solidFill>
              </a:rPr>
              <a:t> </a:t>
            </a:r>
            <a:r>
              <a:rPr lang="en-GB" sz="1200" u="sng" dirty="0">
                <a:solidFill>
                  <a:srgbClr val="B58544"/>
                </a:solidFill>
                <a:hlinkClick r:id="rId3">
                  <a:extLst>
                    <a:ext uri="{A12FA001-AC4F-418D-AE19-62706E023703}">
                      <ahyp:hlinkClr xmlns:ahyp="http://schemas.microsoft.com/office/drawing/2018/hyperlinkcolor" xmlns="" val="tx"/>
                    </a:ext>
                  </a:extLst>
                </a:hlinkClick>
              </a:rPr>
              <a:t>https</a:t>
            </a:r>
            <a:r>
              <a:rPr lang="en-GB" sz="1200" i="0" u="sng" strike="noStrike" dirty="0">
                <a:solidFill>
                  <a:srgbClr val="B58544"/>
                </a:solidFill>
                <a:hlinkClick r:id="rId3">
                  <a:extLst>
                    <a:ext uri="{A12FA001-AC4F-418D-AE19-62706E023703}">
                      <ahyp:hlinkClr xmlns:ahyp="http://schemas.microsoft.com/office/drawing/2018/hyperlinkcolor" xmlns="" val="tx"/>
                    </a:ext>
                  </a:extLst>
                </a:hlinkClick>
              </a:rPr>
              <a:t>://www.blackandbrownskin.co.uk/mindthegap</a:t>
            </a:r>
            <a:r>
              <a:rPr lang="en-GB" dirty="0">
                <a:solidFill>
                  <a:srgbClr val="B58544"/>
                </a:solidFill>
              </a:rPr>
              <a:t>)</a:t>
            </a:r>
            <a:endParaRPr sz="1200" i="0" u="none" strike="noStrike" dirty="0">
              <a:solidFill>
                <a:srgbClr val="B58544"/>
              </a:solidFill>
            </a:endParaRPr>
          </a:p>
          <a:p>
            <a:pPr marL="171450" lvl="0" indent="-171450" algn="l" rtl="0">
              <a:spcBef>
                <a:spcPts val="0"/>
              </a:spcBef>
              <a:spcAft>
                <a:spcPts val="0"/>
              </a:spcAft>
              <a:buClr>
                <a:schemeClr val="dk1"/>
              </a:buClr>
              <a:buSzPts val="1200"/>
              <a:buFont typeface="Noto Sans Symbols"/>
              <a:buChar char="✔"/>
            </a:pPr>
            <a:r>
              <a:rPr lang="en-GB" sz="1200" b="1" dirty="0"/>
              <a:t>Gynaecological problems:</a:t>
            </a:r>
            <a:endParaRPr sz="1200" dirty="0"/>
          </a:p>
          <a:p>
            <a:pPr marL="628650" lvl="1" indent="-171450" algn="l" rtl="0">
              <a:spcBef>
                <a:spcPts val="0"/>
              </a:spcBef>
              <a:spcAft>
                <a:spcPts val="0"/>
              </a:spcAft>
              <a:buClr>
                <a:schemeClr val="dk1"/>
              </a:buClr>
              <a:buSzPts val="1200"/>
              <a:buFont typeface="Arial"/>
              <a:buChar char="•"/>
            </a:pPr>
            <a:r>
              <a:rPr lang="en-GB" sz="1200" b="0" dirty="0"/>
              <a:t>Sexually transmitted infections (STIs), urinary tract infections (UTIs), painful intercourse, chronic pelvic pain, and vaginal bleeding.</a:t>
            </a:r>
            <a:endParaRPr dirty="0"/>
          </a:p>
          <a:p>
            <a:pPr marL="628650" lvl="1" indent="-171450" algn="l" rtl="0">
              <a:spcBef>
                <a:spcPts val="0"/>
              </a:spcBef>
              <a:spcAft>
                <a:spcPts val="0"/>
              </a:spcAft>
              <a:buClr>
                <a:schemeClr val="dk1"/>
              </a:buClr>
              <a:buSzPts val="1200"/>
              <a:buFont typeface="Arial"/>
              <a:buChar char="•"/>
            </a:pPr>
            <a:r>
              <a:rPr lang="en-GB" sz="1200" b="0" dirty="0"/>
              <a:t>Gynaecological problems are the most consistent, longest lasting, and largest physical health difference between abused and non-abused women (3 x increased risk for abused women) (WHO, Understanding and addressing violence against women, 2012.)</a:t>
            </a:r>
            <a:endParaRPr dirty="0"/>
          </a:p>
          <a:p>
            <a:pPr marL="171450" lvl="0" indent="-171450" algn="l" rtl="0">
              <a:spcBef>
                <a:spcPts val="0"/>
              </a:spcBef>
              <a:spcAft>
                <a:spcPts val="0"/>
              </a:spcAft>
              <a:buClr>
                <a:schemeClr val="dk1"/>
              </a:buClr>
              <a:buSzPts val="1200"/>
              <a:buFont typeface="Noto Sans Symbols"/>
              <a:buChar char="✔"/>
            </a:pPr>
            <a:r>
              <a:rPr lang="en-GB" sz="1200" b="1" dirty="0"/>
              <a:t>Chronic physical conditions </a:t>
            </a:r>
            <a:r>
              <a:rPr lang="en-GB" sz="1200" b="0" dirty="0"/>
              <a:t>e.g., gastrointestinal disorders, fibromyalgia, chronic pain, chronic tiredness - almost all conditions that can be exacerbated by stress are more common in victims and survivors of </a:t>
            </a:r>
            <a:r>
              <a:rPr lang="en-GB" dirty="0"/>
              <a:t>DA</a:t>
            </a:r>
            <a:r>
              <a:rPr lang="en-GB" sz="1200" b="0" dirty="0"/>
              <a:t>, e.g., Irritable bowel syndrome (IBS), UTIs, insomnia, high blood pressure.</a:t>
            </a:r>
            <a:endParaRPr dirty="0"/>
          </a:p>
          <a:p>
            <a:pPr marL="171450" lvl="0" indent="-171450" algn="l" rtl="0">
              <a:spcBef>
                <a:spcPts val="0"/>
              </a:spcBef>
              <a:spcAft>
                <a:spcPts val="0"/>
              </a:spcAft>
              <a:buClr>
                <a:schemeClr val="dk1"/>
              </a:buClr>
              <a:buSzPts val="1200"/>
              <a:buFont typeface="Noto Sans Symbols"/>
              <a:buChar char="✔"/>
            </a:pPr>
            <a:r>
              <a:rPr lang="en-GB" sz="1200" b="1" dirty="0"/>
              <a:t>Emerging evidence suggests that experiencing domestic abuse may be associated with worsening menopause symptoms and that menopause may lead to changes or escalation in domestic abuse. </a:t>
            </a:r>
            <a:r>
              <a:rPr lang="en-GB" sz="1200" dirty="0"/>
              <a:t> Nearly four in ten (39%) women killed by men in the UK are in the 36-55 age range (Femicide Census 2020). Menopause related health care appointments can be a key opportunity for intervention with women who may not otherwise disclose or identify their experiences as domestic abuse. </a:t>
            </a:r>
            <a:r>
              <a:rPr lang="en-GB" i="1" dirty="0">
                <a:highlight>
                  <a:srgbClr val="F3F2F1"/>
                </a:highlight>
              </a:rPr>
              <a:t>(further research and guidance for GP's can be provided post training, documents are stored in the IRIS google site.)</a:t>
            </a:r>
            <a:endParaRPr dirty="0"/>
          </a:p>
          <a:p>
            <a:pPr marL="0" lvl="0" indent="0" algn="l" rtl="0">
              <a:spcBef>
                <a:spcPts val="0"/>
              </a:spcBef>
              <a:spcAft>
                <a:spcPts val="0"/>
              </a:spcAft>
              <a:buNone/>
            </a:pPr>
            <a:endParaRPr sz="1200" i="1" dirty="0">
              <a:latin typeface="Calibri"/>
              <a:ea typeface="Calibri"/>
              <a:cs typeface="Calibri"/>
              <a:sym typeface="Calibri"/>
            </a:endParaRPr>
          </a:p>
          <a:p>
            <a:pPr marL="0" lvl="0" indent="0" algn="ctr" rtl="0">
              <a:spcBef>
                <a:spcPts val="0"/>
              </a:spcBef>
              <a:spcAft>
                <a:spcPts val="0"/>
              </a:spcAft>
              <a:buNone/>
            </a:pPr>
            <a:r>
              <a:rPr lang="en-GB" dirty="0"/>
              <a:t> </a:t>
            </a:r>
            <a:r>
              <a:rPr lang="en-GB" sz="1200" dirty="0"/>
              <a:t>Ultimately, when </a:t>
            </a:r>
            <a:r>
              <a:rPr lang="en-GB" sz="1200" b="0" dirty="0"/>
              <a:t>we are tired, stressed, overworked this can take a toll on our physical health. Imagine someone experiencing any number of the forms of abuse we’ve looked at - constantly walking on eggshells, being anxious, afraid, nervous, being consistently under high stress within the home.</a:t>
            </a:r>
            <a:r>
              <a:rPr lang="en-GB" dirty="0"/>
              <a:t> This is bound to impact on their physical health.  </a:t>
            </a:r>
            <a:endParaRPr sz="1200" dirty="0"/>
          </a:p>
          <a:p>
            <a:pPr marL="0" lvl="0" indent="0" algn="l" rtl="0">
              <a:spcBef>
                <a:spcPts val="0"/>
              </a:spcBef>
              <a:spcAft>
                <a:spcPts val="0"/>
              </a:spcAft>
              <a:buNone/>
            </a:pPr>
            <a:endParaRPr sz="1200" b="0" dirty="0">
              <a:latin typeface="Calibri"/>
              <a:ea typeface="Calibri"/>
              <a:cs typeface="Calibri"/>
              <a:sym typeface="Calibri"/>
            </a:endParaRPr>
          </a:p>
          <a:p>
            <a:pPr marL="171450" lvl="0" indent="-171450" algn="l" rtl="0">
              <a:spcBef>
                <a:spcPts val="0"/>
              </a:spcBef>
              <a:spcAft>
                <a:spcPts val="0"/>
              </a:spcAft>
              <a:buClr>
                <a:schemeClr val="dk1"/>
              </a:buClr>
              <a:buSzPts val="1200"/>
              <a:buFont typeface="Noto Sans Symbols"/>
              <a:buChar char="✔"/>
            </a:pPr>
            <a:r>
              <a:rPr lang="en-GB" sz="1200" b="1" dirty="0"/>
              <a:t>Consider repeat attendances </a:t>
            </a:r>
            <a:r>
              <a:rPr lang="en-GB" sz="1200" b="0" dirty="0"/>
              <a:t>at the general practice and those patients whose health presentations are complex and difficult to diagnose.</a:t>
            </a:r>
            <a:endParaRPr dirty="0"/>
          </a:p>
          <a:p>
            <a:pPr marL="171450" lvl="0" indent="-171450" algn="l" rtl="0">
              <a:spcBef>
                <a:spcPts val="0"/>
              </a:spcBef>
              <a:spcAft>
                <a:spcPts val="0"/>
              </a:spcAft>
              <a:buClr>
                <a:schemeClr val="dk1"/>
              </a:buClr>
              <a:buSzPts val="1200"/>
              <a:buFont typeface="Noto Sans Symbols"/>
              <a:buChar char="✔"/>
            </a:pPr>
            <a:r>
              <a:rPr lang="en-GB" sz="1200" b="1" dirty="0"/>
              <a:t>Worst case health impact is death </a:t>
            </a:r>
            <a:r>
              <a:rPr lang="en-GB" sz="1200" b="0" dirty="0"/>
              <a:t>– Two to three women are killed every week in England and Wales by a current or ex intimate partner (Office for National Statistics (2019) Homicide in England and Wales: year ending March 2018 (average taken over 10 years)). Sadly, we know his figure is much higher when we include women killed by family members.</a:t>
            </a:r>
            <a:endParaRPr dirty="0"/>
          </a:p>
          <a:p>
            <a:pPr marL="171450" lvl="0" indent="-171450" algn="l" rtl="0">
              <a:spcBef>
                <a:spcPts val="0"/>
              </a:spcBef>
              <a:spcAft>
                <a:spcPts val="0"/>
              </a:spcAft>
              <a:buClr>
                <a:schemeClr val="dk1"/>
              </a:buClr>
              <a:buSzPts val="1200"/>
              <a:buFont typeface="Noto Sans Symbols"/>
              <a:buChar char="✔"/>
            </a:pPr>
            <a:r>
              <a:rPr lang="en-GB" u="sng" dirty="0"/>
              <a:t>We will cover specific health indicators for non-fatal strangulation in clinical two but this might include stroke, particularly in younger women. </a:t>
            </a:r>
            <a:endParaRPr dirty="0"/>
          </a:p>
          <a:p>
            <a:pPr marL="0" lvl="0" indent="0" algn="l" rtl="0">
              <a:spcBef>
                <a:spcPts val="0"/>
              </a:spcBef>
              <a:spcAft>
                <a:spcPts val="0"/>
              </a:spcAft>
              <a:buNone/>
            </a:pPr>
            <a:endParaRPr dirty="0"/>
          </a:p>
        </p:txBody>
      </p:sp>
      <p:sp>
        <p:nvSpPr>
          <p:cNvPr id="325" name="Google Shape;32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i="0" u="sng" strike="noStrike">
                <a:solidFill>
                  <a:srgbClr val="000000"/>
                </a:solidFill>
              </a:rPr>
              <a:t>Key objectives/learning points:</a:t>
            </a:r>
            <a:r>
              <a:rPr lang="en-GB" u="sng">
                <a:solidFill>
                  <a:srgbClr val="000000"/>
                </a:solidFill>
              </a:rPr>
              <a:t> </a:t>
            </a:r>
            <a:endParaRPr sz="1200" b="0" i="0" u="none" strike="noStrike">
              <a:solidFill>
                <a:srgbClr val="000000"/>
              </a:solidFill>
              <a:latin typeface="Calibri"/>
              <a:ea typeface="Calibri"/>
              <a:cs typeface="Calibri"/>
              <a:sym typeface="Calibri"/>
            </a:endParaRPr>
          </a:p>
          <a:p>
            <a:pPr marL="0" lvl="0" indent="0" algn="l" rtl="0">
              <a:spcBef>
                <a:spcPts val="0"/>
              </a:spcBef>
              <a:spcAft>
                <a:spcPts val="0"/>
              </a:spcAft>
              <a:buNone/>
            </a:pPr>
            <a:endParaRPr sz="1200" b="0" i="0" u="none" strike="noStrike">
              <a:solidFill>
                <a:srgbClr val="000000"/>
              </a:solidFill>
              <a:latin typeface="Calibri"/>
              <a:ea typeface="Calibri"/>
              <a:cs typeface="Calibri"/>
              <a:sym typeface="Calibri"/>
            </a:endParaRPr>
          </a:p>
          <a:p>
            <a:pPr marL="0" lvl="0" indent="-76200" algn="l" rtl="0">
              <a:spcBef>
                <a:spcPts val="0"/>
              </a:spcBef>
              <a:spcAft>
                <a:spcPts val="0"/>
              </a:spcAft>
              <a:buClr>
                <a:srgbClr val="000000"/>
              </a:buClr>
              <a:buSzPts val="1200"/>
              <a:buFont typeface="Noto Sans Symbols"/>
              <a:buChar char="✔"/>
            </a:pPr>
            <a:r>
              <a:rPr lang="en-GB" sz="1200" b="0" i="0" u="none" strike="noStrike">
                <a:solidFill>
                  <a:srgbClr val="000000"/>
                </a:solidFill>
              </a:rPr>
              <a:t>Following on from the video</a:t>
            </a:r>
            <a:r>
              <a:rPr lang="en-GB">
                <a:solidFill>
                  <a:srgbClr val="000000"/>
                </a:solidFill>
              </a:rPr>
              <a:t>,</a:t>
            </a:r>
            <a:r>
              <a:rPr lang="en-GB" sz="1200" b="0" i="0" u="none" strike="noStrike">
                <a:solidFill>
                  <a:srgbClr val="000000"/>
                </a:solidFill>
              </a:rPr>
              <a:t> what are the groups thoughts about what they see in the wheel</a:t>
            </a:r>
            <a:r>
              <a:rPr lang="en-GB">
                <a:solidFill>
                  <a:srgbClr val="000000"/>
                </a:solidFill>
              </a:rPr>
              <a:t>?</a:t>
            </a:r>
            <a:r>
              <a:rPr lang="en-GB" sz="1200" b="0" i="0" u="none" strike="noStrike">
                <a:solidFill>
                  <a:srgbClr val="000000"/>
                </a:solidFill>
              </a:rPr>
              <a:t> What behaviours did we see, or might we list under each of these categories? </a:t>
            </a:r>
            <a:r>
              <a:rPr lang="en-GB" sz="1200" b="0" i="1" u="none" strike="noStrike">
                <a:solidFill>
                  <a:srgbClr val="000000"/>
                </a:solidFill>
              </a:rPr>
              <a:t>(ask people to call out and share their thoughts, give prompts to start the conversation if the group is quiet. i.e., under isolation we saw that he wasn’t</a:t>
            </a:r>
            <a:r>
              <a:rPr lang="en-GB" i="1">
                <a:solidFill>
                  <a:srgbClr val="000000"/>
                </a:solidFill>
              </a:rPr>
              <a:t> happy with her seeing her friends and so she saw them less frequently).</a:t>
            </a:r>
            <a:endParaRPr sz="1200" b="0" i="1" u="none" strike="noStrike">
              <a:solidFill>
                <a:srgbClr val="000000"/>
              </a:solidFill>
            </a:endParaRPr>
          </a:p>
          <a:p>
            <a:pPr marL="0" lvl="0" indent="-76200" algn="l" rtl="0">
              <a:spcBef>
                <a:spcPts val="0"/>
              </a:spcBef>
              <a:spcAft>
                <a:spcPts val="0"/>
              </a:spcAft>
              <a:buClr>
                <a:srgbClr val="000000"/>
              </a:buClr>
              <a:buSzPts val="1200"/>
              <a:buFont typeface="Noto Sans Symbols"/>
              <a:buChar char="✔"/>
            </a:pPr>
            <a:r>
              <a:rPr lang="en-GB">
                <a:solidFill>
                  <a:srgbClr val="000000"/>
                </a:solidFill>
              </a:rPr>
              <a:t>Its important to note that many of the behaviours are often subtle and therefore it is easy for the perpetrator to argue they aren't doing anything wrong.  </a:t>
            </a:r>
            <a:endParaRPr/>
          </a:p>
          <a:p>
            <a:pPr marL="0" marR="0" lvl="0" indent="0" algn="l" rtl="0">
              <a:lnSpc>
                <a:spcPct val="100000"/>
              </a:lnSpc>
              <a:spcBef>
                <a:spcPts val="0"/>
              </a:spcBef>
              <a:spcAft>
                <a:spcPts val="0"/>
              </a:spcAft>
              <a:buClr>
                <a:srgbClr val="000000"/>
              </a:buClr>
              <a:buSzPts val="1400"/>
              <a:buFont typeface="Noto Sans Symbols"/>
              <a:buChar char="✔"/>
            </a:pPr>
            <a:r>
              <a:rPr lang="en-GB" sz="1200" b="0" i="0" u="none" strike="noStrike">
                <a:solidFill>
                  <a:srgbClr val="000000"/>
                </a:solidFill>
              </a:rPr>
              <a:t>There is a detailed version of this wheel in the delegate pack that gives examples under each title.</a:t>
            </a:r>
            <a:endParaRPr/>
          </a:p>
          <a:p>
            <a:pPr marL="0" lvl="0" indent="-76200" algn="l" rtl="0">
              <a:spcBef>
                <a:spcPts val="0"/>
              </a:spcBef>
              <a:spcAft>
                <a:spcPts val="0"/>
              </a:spcAft>
              <a:buClr>
                <a:srgbClr val="000000"/>
              </a:buClr>
              <a:buSzPts val="1200"/>
              <a:buFont typeface="Noto Sans Symbols"/>
              <a:buChar char="✔"/>
            </a:pPr>
            <a:r>
              <a:rPr lang="en-GB" sz="1200" b="0" i="1" u="none" strike="noStrike">
                <a:solidFill>
                  <a:srgbClr val="000000"/>
                </a:solidFill>
              </a:rPr>
              <a:t>Explain the purpose and origin of the Power and Control (P+C) wheel:</a:t>
            </a:r>
            <a:r>
              <a:rPr lang="en-GB" i="1">
                <a:solidFill>
                  <a:srgbClr val="000000"/>
                </a:solidFill>
              </a:rPr>
              <a:t> </a:t>
            </a:r>
            <a:endParaRPr sz="1200" b="0" i="1" u="none" strike="noStrike">
              <a:solidFill>
                <a:srgbClr val="000000"/>
              </a:solidFill>
              <a:latin typeface="Calibri"/>
              <a:ea typeface="Calibri"/>
              <a:cs typeface="Calibri"/>
              <a:sym typeface="Calibri"/>
            </a:endParaRPr>
          </a:p>
          <a:p>
            <a:pPr marL="457200" lvl="1" indent="-76200" algn="l" rtl="0">
              <a:spcBef>
                <a:spcPts val="0"/>
              </a:spcBef>
              <a:spcAft>
                <a:spcPts val="0"/>
              </a:spcAft>
              <a:buClr>
                <a:srgbClr val="000000"/>
              </a:buClr>
              <a:buSzPts val="1200"/>
              <a:buFont typeface="Noto Sans Symbols"/>
              <a:buChar char="▪"/>
            </a:pPr>
            <a:r>
              <a:rPr lang="en-GB" sz="1200" b="0" i="0" u="none" strike="noStrike">
                <a:solidFill>
                  <a:srgbClr val="000000"/>
                </a:solidFill>
              </a:rPr>
              <a:t>Developed in the 1980s in Duluth, Minnesota by the National Centre for Domestic and Sexual Violence, the wheel is based on survivors' experiences of </a:t>
            </a:r>
            <a:r>
              <a:rPr lang="en-GB">
                <a:solidFill>
                  <a:srgbClr val="000000"/>
                </a:solidFill>
              </a:rPr>
              <a:t>DA</a:t>
            </a:r>
            <a:r>
              <a:rPr lang="en-GB" sz="1200" b="0" i="0" u="none" strike="noStrike">
                <a:solidFill>
                  <a:srgbClr val="000000"/>
                </a:solidFill>
              </a:rPr>
              <a:t>, drawing out the things that were frequently reported and shared. It is what we continue to see in </a:t>
            </a:r>
            <a:r>
              <a:rPr lang="en-GB">
                <a:solidFill>
                  <a:srgbClr val="000000"/>
                </a:solidFill>
              </a:rPr>
              <a:t>DA</a:t>
            </a:r>
            <a:r>
              <a:rPr lang="en-GB" sz="1200" b="0" i="0" u="none" strike="noStrike">
                <a:solidFill>
                  <a:srgbClr val="000000"/>
                </a:solidFill>
              </a:rPr>
              <a:t> advocacy today.</a:t>
            </a:r>
            <a:r>
              <a:rPr lang="en-GB">
                <a:solidFill>
                  <a:srgbClr val="000000"/>
                </a:solidFill>
              </a:rPr>
              <a:t> </a:t>
            </a:r>
            <a:endParaRPr sz="1200" b="0" i="0" u="none" strike="noStrike">
              <a:solidFill>
                <a:srgbClr val="000000"/>
              </a:solidFill>
            </a:endParaRPr>
          </a:p>
          <a:p>
            <a:pPr marL="457200" lvl="1" indent="-76200" algn="l" rtl="0">
              <a:spcBef>
                <a:spcPts val="0"/>
              </a:spcBef>
              <a:spcAft>
                <a:spcPts val="0"/>
              </a:spcAft>
              <a:buClr>
                <a:srgbClr val="000000"/>
              </a:buClr>
              <a:buSzPts val="1200"/>
              <a:buFont typeface="Noto Sans Symbols"/>
              <a:buChar char="▪"/>
            </a:pPr>
            <a:r>
              <a:rPr lang="en-GB" sz="1200" b="0" i="0" u="none" strike="noStrike">
                <a:solidFill>
                  <a:srgbClr val="000000"/>
                </a:solidFill>
              </a:rPr>
              <a:t>Physical and sexual violence sit around the outside of the wheel because although they are part of </a:t>
            </a:r>
            <a:r>
              <a:rPr lang="en-GB">
                <a:solidFill>
                  <a:srgbClr val="000000"/>
                </a:solidFill>
              </a:rPr>
              <a:t>DA</a:t>
            </a:r>
            <a:r>
              <a:rPr lang="en-GB" sz="1200" b="0" i="0" u="none" strike="noStrike">
                <a:solidFill>
                  <a:srgbClr val="000000"/>
                </a:solidFill>
              </a:rPr>
              <a:t>, they don’t have to be present for a relationship to be considered abusive.</a:t>
            </a:r>
            <a:r>
              <a:rPr lang="en-GB">
                <a:solidFill>
                  <a:srgbClr val="000000"/>
                </a:solidFill>
              </a:rPr>
              <a:t> </a:t>
            </a:r>
            <a:endParaRPr sz="1200" b="0" i="0" u="none" strike="noStrike">
              <a:solidFill>
                <a:srgbClr val="000000"/>
              </a:solidFill>
            </a:endParaRPr>
          </a:p>
          <a:p>
            <a:pPr marL="171450" lvl="0" indent="-171450" algn="l" rtl="0">
              <a:spcBef>
                <a:spcPts val="0"/>
              </a:spcBef>
              <a:spcAft>
                <a:spcPts val="0"/>
              </a:spcAft>
              <a:buClr>
                <a:srgbClr val="000000"/>
              </a:buClr>
              <a:buSzPts val="1200"/>
              <a:buFont typeface="Noto Sans Symbols"/>
              <a:buChar char="✔"/>
            </a:pPr>
            <a:r>
              <a:rPr lang="en-GB" sz="1200" b="0" i="0" u="none" strike="noStrike">
                <a:solidFill>
                  <a:srgbClr val="000000"/>
                </a:solidFill>
              </a:rPr>
              <a:t>Power and control are at the centre because they are the root of all </a:t>
            </a:r>
            <a:r>
              <a:rPr lang="en-GB">
                <a:solidFill>
                  <a:srgbClr val="000000"/>
                </a:solidFill>
              </a:rPr>
              <a:t>DA</a:t>
            </a:r>
            <a:r>
              <a:rPr lang="en-GB" sz="1200" b="0" i="0" u="none" strike="noStrike">
                <a:solidFill>
                  <a:srgbClr val="000000"/>
                </a:solidFill>
              </a:rPr>
              <a:t>, with one individual having power and control over another and using various tactics to exert this.</a:t>
            </a:r>
            <a:r>
              <a:rPr lang="en-GB">
                <a:solidFill>
                  <a:srgbClr val="000000"/>
                </a:solidFill>
              </a:rPr>
              <a:t> </a:t>
            </a:r>
            <a:endParaRPr>
              <a:solidFill>
                <a:srgbClr val="F49100"/>
              </a:solidFill>
            </a:endParaRPr>
          </a:p>
          <a:p>
            <a:pPr marL="171450" lvl="0" indent="-171450" algn="l" rtl="0">
              <a:spcBef>
                <a:spcPts val="0"/>
              </a:spcBef>
              <a:spcAft>
                <a:spcPts val="0"/>
              </a:spcAft>
              <a:buClr>
                <a:srgbClr val="000000"/>
              </a:buClr>
              <a:buSzPts val="1200"/>
              <a:buFont typeface="Noto Sans Symbols"/>
              <a:buChar char="✔"/>
            </a:pPr>
            <a:r>
              <a:rPr lang="en-GB" sz="1200" b="0" i="0" u="none" strike="noStrike">
                <a:solidFill>
                  <a:srgbClr val="000000"/>
                </a:solidFill>
              </a:rPr>
              <a:t>There are multiple adaptations of the P+C wheel including LGBT+ wheel, learning disability wheel, deaf and hard of hearing wheel, multiple translated versions etc.</a:t>
            </a:r>
            <a:r>
              <a:rPr lang="en-GB" sz="1200"/>
              <a:t> https://www.theduluthmodel.org/wheel-gallery/ (please note these are American versions held by the Duluth and so some language may be different than what we use in the UK)</a:t>
            </a:r>
            <a:endParaRPr sz="1200" b="0" i="0" u="none" strike="noStrike">
              <a:solidFill>
                <a:srgbClr val="F49100"/>
              </a:solidFill>
            </a:endParaRPr>
          </a:p>
          <a:p>
            <a:pPr marL="0" lvl="0" indent="0" algn="l" rtl="0">
              <a:spcBef>
                <a:spcPts val="0"/>
              </a:spcBef>
              <a:spcAft>
                <a:spcPts val="0"/>
              </a:spcAft>
              <a:buNone/>
            </a:pPr>
            <a:endParaRPr sz="1200" b="0" i="0" u="sng" strike="noStrike">
              <a:solidFill>
                <a:srgbClr val="000000"/>
              </a:solidFill>
              <a:latin typeface="Roboto"/>
              <a:ea typeface="Roboto"/>
              <a:cs typeface="Roboto"/>
              <a:sym typeface="Roboto"/>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284" name="Google Shape;28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extLst>
      <p:ext uri="{BB962C8B-B14F-4D97-AF65-F5344CB8AC3E}">
        <p14:creationId xmlns:p14="http://schemas.microsoft.com/office/powerpoint/2010/main" val="2762050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sz="1200" dirty="0" smtClean="0">
                <a:solidFill>
                  <a:srgbClr val="00B050"/>
                </a:solidFill>
              </a:rPr>
              <a:t>Understanding of health consequences</a:t>
            </a:r>
          </a:p>
          <a:p>
            <a:endParaRPr lang="en-US" sz="1200" b="1" dirty="0" smtClean="0">
              <a:solidFill>
                <a:srgbClr val="00B050"/>
              </a:solidFill>
            </a:endParaRPr>
          </a:p>
          <a:p>
            <a:r>
              <a:rPr lang="en-US" sz="1200" dirty="0" smtClean="0">
                <a:solidFill>
                  <a:srgbClr val="00B050"/>
                </a:solidFill>
              </a:rPr>
              <a:t>Confidence to deal with and respond to a disclosure </a:t>
            </a:r>
          </a:p>
          <a:p>
            <a:endParaRPr lang="en-US" sz="1200" dirty="0" smtClean="0">
              <a:solidFill>
                <a:srgbClr val="00B050"/>
              </a:solidFill>
            </a:endParaRPr>
          </a:p>
          <a:p>
            <a:r>
              <a:rPr lang="en-US" sz="1200" dirty="0" smtClean="0">
                <a:solidFill>
                  <a:srgbClr val="00B050"/>
                </a:solidFill>
              </a:rPr>
              <a:t>Ability to assess immediate risk</a:t>
            </a:r>
          </a:p>
          <a:p>
            <a:r>
              <a:rPr lang="en-US" sz="1200" dirty="0" smtClean="0">
                <a:solidFill>
                  <a:srgbClr val="00B050"/>
                </a:solidFill>
              </a:rPr>
              <a:t> </a:t>
            </a:r>
          </a:p>
          <a:p>
            <a:r>
              <a:rPr lang="en-US" sz="1200" dirty="0" smtClean="0">
                <a:solidFill>
                  <a:srgbClr val="00B050"/>
                </a:solidFill>
              </a:rPr>
              <a:t>Knowledge to refer patients</a:t>
            </a:r>
          </a:p>
          <a:p>
            <a:r>
              <a:rPr lang="en-US" sz="1200" dirty="0" smtClean="0">
                <a:solidFill>
                  <a:srgbClr val="00B050"/>
                </a:solidFill>
              </a:rPr>
              <a:t>Awareness of support services</a:t>
            </a:r>
          </a:p>
          <a:p>
            <a:pPr marL="0" lvl="0" indent="0" algn="l" rtl="0">
              <a:spcBef>
                <a:spcPts val="0"/>
              </a:spcBef>
              <a:spcAft>
                <a:spcPts val="0"/>
              </a:spcAft>
              <a:buNone/>
            </a:pPr>
            <a:endParaRPr dirty="0"/>
          </a:p>
        </p:txBody>
      </p:sp>
      <p:sp>
        <p:nvSpPr>
          <p:cNvPr id="284" name="Google Shape;28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dirty="0"/>
          </a:p>
        </p:txBody>
      </p:sp>
    </p:spTree>
    <p:extLst>
      <p:ext uri="{BB962C8B-B14F-4D97-AF65-F5344CB8AC3E}">
        <p14:creationId xmlns:p14="http://schemas.microsoft.com/office/powerpoint/2010/main" val="3920746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4" name="Google Shape;28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dirty="0"/>
          </a:p>
        </p:txBody>
      </p:sp>
    </p:spTree>
    <p:extLst>
      <p:ext uri="{BB962C8B-B14F-4D97-AF65-F5344CB8AC3E}">
        <p14:creationId xmlns:p14="http://schemas.microsoft.com/office/powerpoint/2010/main" val="2125072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4" name="Google Shape;644;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645" name="Google Shape;645;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dirty="0"/>
          </a:p>
        </p:txBody>
      </p:sp>
    </p:spTree>
    <p:extLst>
      <p:ext uri="{BB962C8B-B14F-4D97-AF65-F5344CB8AC3E}">
        <p14:creationId xmlns:p14="http://schemas.microsoft.com/office/powerpoint/2010/main" val="4288284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0" name="Google Shape;750;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51" name="Google Shape;751;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7" name="Google Shape;17;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8" name="Google Shape;18;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5" name="Google Shape;35;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6" name="Google Shape;36;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3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2" name="Google Shape;42;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3" name="Google Shape;43;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3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3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3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1" name="Google Shape;51;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6" name="Google Shape;56;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7" name="Google Shape;57;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3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3" name="Google Shape;63;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4" name="Google Shape;64;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9"/>
          <p:cNvSpPr>
            <a:spLocks noGrp="1"/>
          </p:cNvSpPr>
          <p:nvPr>
            <p:ph type="pic" idx="2"/>
          </p:nvPr>
        </p:nvSpPr>
        <p:spPr>
          <a:xfrm>
            <a:off x="1792288" y="612775"/>
            <a:ext cx="5486400" cy="4114800"/>
          </a:xfrm>
          <a:prstGeom prst="rect">
            <a:avLst/>
          </a:prstGeom>
          <a:noFill/>
          <a:ln>
            <a:noFill/>
          </a:ln>
        </p:spPr>
      </p:sp>
      <p:sp>
        <p:nvSpPr>
          <p:cNvPr id="68" name="Google Shape;68;p3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0" name="Google Shape;70;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1" name="Google Shape;71;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0"/>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6" name="Google Shape;76;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7" name="Google Shape;77;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1"/>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1"/>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2" name="Google Shape;82;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3" name="Google Shape;83;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jp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jp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0.jp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3.png"/><Relationship Id="rId10" Type="http://schemas.openxmlformats.org/officeDocument/2006/relationships/image" Target="../media/image18.png"/><Relationship Id="rId4" Type="http://schemas.openxmlformats.org/officeDocument/2006/relationships/image" Target="../media/image2.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p:nvPr/>
        </p:nvSpPr>
        <p:spPr>
          <a:xfrm>
            <a:off x="0" y="-31783"/>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9331" b="-933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93" name="Google Shape;93;p1"/>
          <p:cNvSpPr/>
          <p:nvPr/>
        </p:nvSpPr>
        <p:spPr>
          <a:xfrm>
            <a:off x="377767" y="3084163"/>
            <a:ext cx="9085497" cy="2836190"/>
          </a:xfrm>
          <a:prstGeom prst="rect">
            <a:avLst/>
          </a:prstGeom>
          <a:solidFill>
            <a:srgbClr val="C2D6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94" name="Google Shape;94;p1"/>
          <p:cNvSpPr txBox="1"/>
          <p:nvPr/>
        </p:nvSpPr>
        <p:spPr>
          <a:xfrm>
            <a:off x="460375" y="1076274"/>
            <a:ext cx="16961765" cy="2400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5499" dirty="0">
                <a:solidFill>
                  <a:srgbClr val="FFFFFF"/>
                </a:solidFill>
                <a:latin typeface="Overpass"/>
                <a:ea typeface="Overpass"/>
                <a:cs typeface="Overpass"/>
                <a:sym typeface="Overpass"/>
              </a:rPr>
              <a:t>IRIS (Identification &amp; Referral to Improve Safety</a:t>
            </a:r>
            <a:r>
              <a:rPr lang="en-GB" sz="5499" dirty="0" smtClean="0">
                <a:solidFill>
                  <a:srgbClr val="FFFFFF"/>
                </a:solidFill>
                <a:latin typeface="Overpass"/>
                <a:ea typeface="Overpass"/>
                <a:cs typeface="Overpass"/>
                <a:sym typeface="Overpass"/>
              </a:rPr>
              <a:t>)</a:t>
            </a:r>
          </a:p>
          <a:p>
            <a:r>
              <a:rPr lang="en-US" sz="3200" dirty="0">
                <a:solidFill>
                  <a:schemeClr val="bg1"/>
                </a:solidFill>
              </a:rPr>
              <a:t>Evidenced based primary care intervention to support victims of Domestic Abuse</a:t>
            </a:r>
          </a:p>
          <a:p>
            <a:pPr marL="0" marR="0" lvl="0" indent="0" algn="l" rtl="0">
              <a:lnSpc>
                <a:spcPct val="100000"/>
              </a:lnSpc>
              <a:spcBef>
                <a:spcPts val="0"/>
              </a:spcBef>
              <a:spcAft>
                <a:spcPts val="0"/>
              </a:spcAft>
              <a:buNone/>
            </a:pPr>
            <a:endParaRPr lang="en-US" sz="5499" dirty="0">
              <a:solidFill>
                <a:srgbClr val="FFFFFF"/>
              </a:solidFill>
              <a:latin typeface="Overpass"/>
              <a:sym typeface="Overpass"/>
            </a:endParaRPr>
          </a:p>
          <a:p>
            <a:pPr marL="0" marR="0" lvl="0" indent="0" algn="l" rtl="0">
              <a:lnSpc>
                <a:spcPct val="100000"/>
              </a:lnSpc>
              <a:spcBef>
                <a:spcPts val="0"/>
              </a:spcBef>
              <a:spcAft>
                <a:spcPts val="0"/>
              </a:spcAft>
              <a:buNone/>
            </a:pPr>
            <a:endParaRPr dirty="0"/>
          </a:p>
        </p:txBody>
      </p:sp>
      <p:sp>
        <p:nvSpPr>
          <p:cNvPr id="95" name="Google Shape;95;p1"/>
          <p:cNvSpPr txBox="1"/>
          <p:nvPr/>
        </p:nvSpPr>
        <p:spPr>
          <a:xfrm>
            <a:off x="319045" y="6872254"/>
            <a:ext cx="14128723" cy="732508"/>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GB" sz="3400" dirty="0" smtClean="0">
                <a:solidFill>
                  <a:srgbClr val="FFFFFF"/>
                </a:solidFill>
                <a:latin typeface="Overpass"/>
                <a:sym typeface="Overpass"/>
              </a:rPr>
              <a:t>Charmaine </a:t>
            </a:r>
            <a:r>
              <a:rPr lang="en-GB" sz="3400" dirty="0">
                <a:solidFill>
                  <a:srgbClr val="FFFFFF"/>
                </a:solidFill>
                <a:latin typeface="Overpass"/>
                <a:sym typeface="Overpass"/>
              </a:rPr>
              <a:t>Cole – IRIS Advocate </a:t>
            </a:r>
            <a:r>
              <a:rPr lang="en-GB" sz="3400" dirty="0" smtClean="0">
                <a:solidFill>
                  <a:srgbClr val="FFFFFF"/>
                </a:solidFill>
                <a:latin typeface="Overpass"/>
                <a:sym typeface="Overpass"/>
              </a:rPr>
              <a:t>Educator West Mercia Women’s Aid</a:t>
            </a:r>
            <a:endParaRPr dirty="0"/>
          </a:p>
        </p:txBody>
      </p:sp>
      <p:sp>
        <p:nvSpPr>
          <p:cNvPr id="96" name="Google Shape;96;p1"/>
          <p:cNvSpPr txBox="1"/>
          <p:nvPr/>
        </p:nvSpPr>
        <p:spPr>
          <a:xfrm>
            <a:off x="599588" y="3287386"/>
            <a:ext cx="8641854" cy="184653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6399" b="1" dirty="0" smtClean="0">
                <a:solidFill>
                  <a:srgbClr val="05445E"/>
                </a:solidFill>
                <a:latin typeface="Overpass"/>
                <a:ea typeface="Overpass"/>
                <a:cs typeface="Overpass"/>
                <a:sym typeface="Overpass"/>
              </a:rPr>
              <a:t>Herefordshire PCNs</a:t>
            </a:r>
          </a:p>
          <a:p>
            <a:pPr marL="0" marR="0" lvl="0" indent="0" algn="l" rtl="0">
              <a:lnSpc>
                <a:spcPct val="100000"/>
              </a:lnSpc>
              <a:spcBef>
                <a:spcPts val="0"/>
              </a:spcBef>
              <a:spcAft>
                <a:spcPts val="0"/>
              </a:spcAft>
              <a:buNone/>
            </a:pPr>
            <a:endParaRPr lang="en-GB" sz="2800" b="1" dirty="0" smtClean="0">
              <a:solidFill>
                <a:srgbClr val="05445E"/>
              </a:solidFill>
              <a:latin typeface="Overpass"/>
              <a:ea typeface="Overpass"/>
              <a:cs typeface="Overpass"/>
              <a:sym typeface="Overpass"/>
            </a:endParaRPr>
          </a:p>
          <a:p>
            <a:pPr marL="0" marR="0" lvl="0" indent="0" algn="l" rtl="0">
              <a:lnSpc>
                <a:spcPct val="100000"/>
              </a:lnSpc>
              <a:spcBef>
                <a:spcPts val="0"/>
              </a:spcBef>
              <a:spcAft>
                <a:spcPts val="0"/>
              </a:spcAft>
              <a:buNone/>
            </a:pPr>
            <a:r>
              <a:rPr lang="en-GB" sz="2800" b="1" dirty="0" smtClean="0">
                <a:solidFill>
                  <a:srgbClr val="05445E"/>
                </a:solidFill>
                <a:latin typeface="Overpass"/>
                <a:ea typeface="Overpass"/>
                <a:cs typeface="Overpass"/>
                <a:sym typeface="Overpass"/>
              </a:rPr>
              <a:t>Commissioned by STADA </a:t>
            </a:r>
          </a:p>
        </p:txBody>
      </p:sp>
      <p:sp>
        <p:nvSpPr>
          <p:cNvPr id="97" name="Google Shape;97;p1"/>
          <p:cNvSpPr/>
          <p:nvPr/>
        </p:nvSpPr>
        <p:spPr>
          <a:xfrm>
            <a:off x="14447768" y="8796073"/>
            <a:ext cx="3154850" cy="1454439"/>
          </a:xfrm>
          <a:custGeom>
            <a:avLst/>
            <a:gdLst/>
            <a:ahLst/>
            <a:cxnLst/>
            <a:rect l="l" t="t" r="r" b="b"/>
            <a:pathLst>
              <a:path w="2620611" h="1454439" extrusionOk="0">
                <a:moveTo>
                  <a:pt x="0" y="0"/>
                </a:moveTo>
                <a:lnTo>
                  <a:pt x="2620610" y="0"/>
                </a:lnTo>
                <a:lnTo>
                  <a:pt x="2620610" y="1454439"/>
                </a:lnTo>
                <a:lnTo>
                  <a:pt x="0" y="1454439"/>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98" name="Google Shape;98;p1"/>
          <p:cNvSpPr/>
          <p:nvPr/>
        </p:nvSpPr>
        <p:spPr>
          <a:xfrm>
            <a:off x="14487580" y="7033773"/>
            <a:ext cx="3048000" cy="1450258"/>
          </a:xfrm>
          <a:custGeom>
            <a:avLst/>
            <a:gdLst/>
            <a:ahLst/>
            <a:cxnLst/>
            <a:rect l="l" t="t" r="r" b="b"/>
            <a:pathLst>
              <a:path w="2613078" h="1450258" extrusionOk="0">
                <a:moveTo>
                  <a:pt x="0" y="0"/>
                </a:moveTo>
                <a:lnTo>
                  <a:pt x="2613077" y="0"/>
                </a:lnTo>
                <a:lnTo>
                  <a:pt x="2613077" y="1450258"/>
                </a:lnTo>
                <a:lnTo>
                  <a:pt x="0" y="1450258"/>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 name="AutoShape 2" descr="Against Domestic Violence ..."/>
          <p:cNvSpPr>
            <a:spLocks noChangeAspect="1" noChangeArrowheads="1"/>
          </p:cNvSpPr>
          <p:nvPr/>
        </p:nvSpPr>
        <p:spPr bwMode="auto">
          <a:xfrm>
            <a:off x="155575" y="-3720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53639" y="4564329"/>
            <a:ext cx="1590151" cy="920235"/>
          </a:xfrm>
          <a:prstGeom prst="rect">
            <a:avLst/>
          </a:prstGeom>
        </p:spPr>
      </p:pic>
      <p:pic>
        <p:nvPicPr>
          <p:cNvPr id="5" name="Picture 4"/>
          <p:cNvPicPr>
            <a:picLocks noChangeAspect="1"/>
          </p:cNvPicPr>
          <p:nvPr/>
        </p:nvPicPr>
        <p:blipFill>
          <a:blip r:embed="rId7"/>
          <a:stretch>
            <a:fillRect/>
          </a:stretch>
        </p:blipFill>
        <p:spPr>
          <a:xfrm>
            <a:off x="14487580" y="4996652"/>
            <a:ext cx="3048000" cy="172856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567D"/>
        </a:solidFill>
        <a:effectLst/>
      </p:bgPr>
    </p:bg>
    <p:spTree>
      <p:nvGrpSpPr>
        <p:cNvPr id="1" name="Shape 119"/>
        <p:cNvGrpSpPr/>
        <p:nvPr/>
      </p:nvGrpSpPr>
      <p:grpSpPr>
        <a:xfrm>
          <a:off x="0" y="0"/>
          <a:ext cx="0" cy="0"/>
          <a:chOff x="0" y="0"/>
          <a:chExt cx="0" cy="0"/>
        </a:xfrm>
      </p:grpSpPr>
      <p:sp>
        <p:nvSpPr>
          <p:cNvPr id="120" name="Google Shape;120;p3"/>
          <p:cNvSpPr/>
          <p:nvPr/>
        </p:nvSpPr>
        <p:spPr>
          <a:xfrm flipH="1">
            <a:off x="0" y="-258789"/>
            <a:ext cx="18288000" cy="10287000"/>
          </a:xfrm>
          <a:custGeom>
            <a:avLst/>
            <a:gdLst/>
            <a:ahLst/>
            <a:cxnLst/>
            <a:rect l="l" t="t" r="r" b="b"/>
            <a:pathLst>
              <a:path w="18288000" h="10287000" extrusionOk="0">
                <a:moveTo>
                  <a:pt x="18288000" y="0"/>
                </a:moveTo>
                <a:lnTo>
                  <a:pt x="0" y="0"/>
                </a:lnTo>
                <a:lnTo>
                  <a:pt x="0" y="10287000"/>
                </a:lnTo>
                <a:lnTo>
                  <a:pt x="18288000" y="10287000"/>
                </a:lnTo>
                <a:lnTo>
                  <a:pt x="18288000" y="0"/>
                </a:lnTo>
                <a:close/>
              </a:path>
            </a:pathLst>
          </a:custGeom>
          <a:blipFill rotWithShape="1">
            <a:blip r:embed="rId3">
              <a:alphaModFix amt="14000"/>
            </a:blip>
            <a:stretch>
              <a:fillRect l="-1604" r="-1604"/>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21" name="Google Shape;121;p3"/>
          <p:cNvSpPr/>
          <p:nvPr/>
        </p:nvSpPr>
        <p:spPr>
          <a:xfrm>
            <a:off x="2765890" y="1632754"/>
            <a:ext cx="14940490" cy="8043694"/>
          </a:xfrm>
          <a:custGeom>
            <a:avLst/>
            <a:gdLst/>
            <a:ahLst/>
            <a:cxnLst/>
            <a:rect l="l" t="t" r="r" b="b"/>
            <a:pathLst>
              <a:path w="10721580" h="5772308" extrusionOk="0">
                <a:moveTo>
                  <a:pt x="0" y="0"/>
                </a:moveTo>
                <a:lnTo>
                  <a:pt x="0" y="5772308"/>
                </a:lnTo>
                <a:lnTo>
                  <a:pt x="10721580" y="5772308"/>
                </a:lnTo>
                <a:lnTo>
                  <a:pt x="10721580" y="0"/>
                </a:lnTo>
                <a:lnTo>
                  <a:pt x="0" y="0"/>
                </a:lnTo>
                <a:close/>
                <a:moveTo>
                  <a:pt x="10660621" y="5711348"/>
                </a:moveTo>
                <a:lnTo>
                  <a:pt x="59690" y="5711348"/>
                </a:lnTo>
                <a:lnTo>
                  <a:pt x="59690" y="59690"/>
                </a:lnTo>
                <a:lnTo>
                  <a:pt x="10660621" y="59690"/>
                </a:lnTo>
                <a:lnTo>
                  <a:pt x="10660621" y="571134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22" name="Google Shape;122;p3"/>
          <p:cNvSpPr/>
          <p:nvPr/>
        </p:nvSpPr>
        <p:spPr>
          <a:xfrm>
            <a:off x="0" y="-5715"/>
            <a:ext cx="2295525" cy="10292715"/>
          </a:xfrm>
          <a:prstGeom prst="rect">
            <a:avLst/>
          </a:prstGeom>
          <a:solidFill>
            <a:srgbClr val="C2D6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23" name="Google Shape;123;p3"/>
          <p:cNvSpPr/>
          <p:nvPr/>
        </p:nvSpPr>
        <p:spPr>
          <a:xfrm>
            <a:off x="219042" y="7410453"/>
            <a:ext cx="1857441" cy="1030880"/>
          </a:xfrm>
          <a:custGeom>
            <a:avLst/>
            <a:gdLst/>
            <a:ahLst/>
            <a:cxnLst/>
            <a:rect l="l" t="t" r="r" b="b"/>
            <a:pathLst>
              <a:path w="1857441" h="1030880" extrusionOk="0">
                <a:moveTo>
                  <a:pt x="0" y="0"/>
                </a:moveTo>
                <a:lnTo>
                  <a:pt x="1857441" y="0"/>
                </a:lnTo>
                <a:lnTo>
                  <a:pt x="1857441" y="1030879"/>
                </a:lnTo>
                <a:lnTo>
                  <a:pt x="0" y="1030879"/>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24" name="Google Shape;124;p3"/>
          <p:cNvSpPr/>
          <p:nvPr/>
        </p:nvSpPr>
        <p:spPr>
          <a:xfrm>
            <a:off x="219042" y="604837"/>
            <a:ext cx="1852102" cy="1027916"/>
          </a:xfrm>
          <a:custGeom>
            <a:avLst/>
            <a:gdLst/>
            <a:ahLst/>
            <a:cxnLst/>
            <a:rect l="l" t="t" r="r" b="b"/>
            <a:pathLst>
              <a:path w="1852102" h="1027916" extrusionOk="0">
                <a:moveTo>
                  <a:pt x="0" y="0"/>
                </a:moveTo>
                <a:lnTo>
                  <a:pt x="1852102" y="0"/>
                </a:lnTo>
                <a:lnTo>
                  <a:pt x="1852102" y="1027917"/>
                </a:lnTo>
                <a:lnTo>
                  <a:pt x="0" y="1027917"/>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25" name="Google Shape;125;p3"/>
          <p:cNvSpPr txBox="1"/>
          <p:nvPr/>
        </p:nvSpPr>
        <p:spPr>
          <a:xfrm>
            <a:off x="297451" y="8652510"/>
            <a:ext cx="1764083" cy="605790"/>
          </a:xfrm>
          <a:prstGeom prst="rect">
            <a:avLst/>
          </a:prstGeom>
          <a:noFill/>
          <a:ln>
            <a:noFill/>
          </a:ln>
        </p:spPr>
        <p:txBody>
          <a:bodyPr spcFirstLastPara="1" wrap="square" lIns="0" tIns="0" rIns="0" bIns="0" anchor="t" anchorCtr="0">
            <a:spAutoFit/>
          </a:bodyPr>
          <a:lstStyle/>
          <a:p>
            <a:pPr marL="0" marR="0" lvl="0" indent="0" algn="l" rtl="0">
              <a:lnSpc>
                <a:spcPct val="107000"/>
              </a:lnSpc>
              <a:spcBef>
                <a:spcPts val="0"/>
              </a:spcBef>
              <a:spcAft>
                <a:spcPts val="0"/>
              </a:spcAft>
              <a:buNone/>
            </a:pPr>
            <a:r>
              <a:rPr lang="en-GB" sz="1500" b="1" u="none" dirty="0">
                <a:solidFill>
                  <a:srgbClr val="FFFFFF"/>
                </a:solidFill>
                <a:latin typeface="Overpass"/>
                <a:ea typeface="Overpass"/>
                <a:cs typeface="Overpass"/>
                <a:sym typeface="Overpass"/>
              </a:rPr>
              <a:t>©IRISi Ltd </a:t>
            </a:r>
            <a:endParaRPr dirty="0"/>
          </a:p>
          <a:p>
            <a:pPr marL="0" marR="0" lvl="0" indent="0" algn="l" rtl="0">
              <a:lnSpc>
                <a:spcPct val="107000"/>
              </a:lnSpc>
              <a:spcBef>
                <a:spcPts val="0"/>
              </a:spcBef>
              <a:spcAft>
                <a:spcPts val="0"/>
              </a:spcAft>
              <a:buNone/>
            </a:pPr>
            <a:r>
              <a:rPr lang="en-GB" sz="1500" b="1" u="none" dirty="0">
                <a:solidFill>
                  <a:srgbClr val="FFFFFF"/>
                </a:solidFill>
                <a:latin typeface="Overpass"/>
                <a:ea typeface="Overpass"/>
                <a:cs typeface="Overpass"/>
                <a:sym typeface="Overpass"/>
              </a:rPr>
              <a:t>and University of Bristol</a:t>
            </a:r>
            <a:endParaRPr dirty="0"/>
          </a:p>
        </p:txBody>
      </p:sp>
      <p:sp>
        <p:nvSpPr>
          <p:cNvPr id="126" name="Google Shape;126;p3"/>
          <p:cNvSpPr txBox="1"/>
          <p:nvPr/>
        </p:nvSpPr>
        <p:spPr>
          <a:xfrm>
            <a:off x="10013427" y="1286360"/>
            <a:ext cx="6819847" cy="6647974"/>
          </a:xfrm>
          <a:prstGeom prst="rect">
            <a:avLst/>
          </a:prstGeom>
          <a:noFill/>
          <a:ln>
            <a:noFill/>
          </a:ln>
        </p:spPr>
        <p:txBody>
          <a:bodyPr spcFirstLastPara="1" wrap="square" lIns="0" tIns="0" rIns="0" bIns="0" anchor="t" anchorCtr="0">
            <a:spAutoFit/>
          </a:bodyPr>
          <a:lstStyle/>
          <a:p>
            <a:endParaRPr lang="en-US" sz="3600" dirty="0">
              <a:solidFill>
                <a:schemeClr val="bg1"/>
              </a:solidFill>
            </a:endParaRPr>
          </a:p>
          <a:p>
            <a:r>
              <a:rPr lang="en-US" sz="3600" dirty="0" smtClean="0">
                <a:solidFill>
                  <a:schemeClr val="bg1"/>
                </a:solidFill>
              </a:rPr>
              <a:t>Free - Level 3 </a:t>
            </a:r>
            <a:r>
              <a:rPr lang="en-US" sz="3600" dirty="0">
                <a:solidFill>
                  <a:schemeClr val="bg1"/>
                </a:solidFill>
              </a:rPr>
              <a:t>s</a:t>
            </a:r>
            <a:r>
              <a:rPr lang="en-US" sz="3600" dirty="0" smtClean="0">
                <a:solidFill>
                  <a:schemeClr val="bg1"/>
                </a:solidFill>
              </a:rPr>
              <a:t>afeguarding </a:t>
            </a:r>
          </a:p>
          <a:p>
            <a:r>
              <a:rPr lang="en-US" sz="3600" dirty="0" smtClean="0">
                <a:solidFill>
                  <a:schemeClr val="bg1"/>
                </a:solidFill>
              </a:rPr>
              <a:t>In-house training </a:t>
            </a:r>
            <a:endParaRPr lang="en-US" sz="3600" dirty="0">
              <a:solidFill>
                <a:schemeClr val="bg1"/>
              </a:solidFill>
            </a:endParaRPr>
          </a:p>
          <a:p>
            <a:endParaRPr lang="en-US" sz="3600" dirty="0" smtClean="0">
              <a:solidFill>
                <a:schemeClr val="bg1"/>
              </a:solidFill>
            </a:endParaRPr>
          </a:p>
          <a:p>
            <a:r>
              <a:rPr lang="en-US" sz="3600" dirty="0" smtClean="0">
                <a:solidFill>
                  <a:schemeClr val="bg1"/>
                </a:solidFill>
              </a:rPr>
              <a:t>2 x 2 hours – Clinical Team</a:t>
            </a:r>
          </a:p>
          <a:p>
            <a:r>
              <a:rPr lang="en-US" sz="3600" dirty="0" smtClean="0">
                <a:solidFill>
                  <a:schemeClr val="bg1"/>
                </a:solidFill>
              </a:rPr>
              <a:t>1 hour – Admin team</a:t>
            </a:r>
          </a:p>
          <a:p>
            <a:endParaRPr lang="en-US" sz="3600" dirty="0">
              <a:solidFill>
                <a:schemeClr val="bg1"/>
              </a:solidFill>
            </a:endParaRPr>
          </a:p>
          <a:p>
            <a:r>
              <a:rPr lang="en-US" sz="3600" dirty="0" smtClean="0">
                <a:solidFill>
                  <a:schemeClr val="bg1"/>
                </a:solidFill>
              </a:rPr>
              <a:t>GP Surgery IRIS trained </a:t>
            </a:r>
          </a:p>
          <a:p>
            <a:r>
              <a:rPr lang="en-US" sz="3600" dirty="0" smtClean="0">
                <a:solidFill>
                  <a:schemeClr val="bg1"/>
                </a:solidFill>
              </a:rPr>
              <a:t>access </a:t>
            </a:r>
            <a:r>
              <a:rPr lang="en-US" sz="3600" dirty="0">
                <a:solidFill>
                  <a:schemeClr val="bg1"/>
                </a:solidFill>
              </a:rPr>
              <a:t>to </a:t>
            </a:r>
            <a:r>
              <a:rPr lang="en-US" sz="3600" dirty="0" smtClean="0">
                <a:solidFill>
                  <a:schemeClr val="bg1"/>
                </a:solidFill>
              </a:rPr>
              <a:t>Advocate </a:t>
            </a:r>
            <a:r>
              <a:rPr lang="en-US" sz="3600" dirty="0">
                <a:solidFill>
                  <a:schemeClr val="bg1"/>
                </a:solidFill>
              </a:rPr>
              <a:t>Educator to support victims and </a:t>
            </a:r>
            <a:r>
              <a:rPr lang="en-US" sz="3600" dirty="0" smtClean="0">
                <a:solidFill>
                  <a:schemeClr val="bg1"/>
                </a:solidFill>
              </a:rPr>
              <a:t>clinicians</a:t>
            </a:r>
          </a:p>
          <a:p>
            <a:endParaRPr lang="en-US" sz="3600" dirty="0">
              <a:solidFill>
                <a:schemeClr val="bg1"/>
              </a:solidFill>
            </a:endParaRPr>
          </a:p>
          <a:p>
            <a:r>
              <a:rPr lang="en-US" sz="3600" dirty="0" smtClean="0">
                <a:solidFill>
                  <a:schemeClr val="bg1"/>
                </a:solidFill>
              </a:rPr>
              <a:t>Referrals are simple</a:t>
            </a:r>
            <a:endParaRPr lang="en-US" sz="3600" dirty="0">
              <a:solidFill>
                <a:schemeClr val="bg1"/>
              </a:solidFill>
            </a:endParaRPr>
          </a:p>
        </p:txBody>
      </p:sp>
      <p:sp>
        <p:nvSpPr>
          <p:cNvPr id="127" name="Google Shape;127;p3"/>
          <p:cNvSpPr txBox="1"/>
          <p:nvPr/>
        </p:nvSpPr>
        <p:spPr>
          <a:xfrm>
            <a:off x="2979735" y="225863"/>
            <a:ext cx="14067384" cy="1828193"/>
          </a:xfrm>
          <a:prstGeom prst="rect">
            <a:avLst/>
          </a:prstGeom>
          <a:noFill/>
          <a:ln>
            <a:noFill/>
          </a:ln>
        </p:spPr>
        <p:txBody>
          <a:bodyPr spcFirstLastPara="1" wrap="square" lIns="0" tIns="0" rIns="0" bIns="0" anchor="t" anchorCtr="0">
            <a:spAutoFit/>
          </a:bodyPr>
          <a:lstStyle/>
          <a:p>
            <a:pPr algn="ctr">
              <a:lnSpc>
                <a:spcPct val="110000"/>
              </a:lnSpc>
            </a:pPr>
            <a:r>
              <a:rPr lang="en-US" sz="3600" dirty="0" smtClean="0">
                <a:solidFill>
                  <a:schemeClr val="bg1"/>
                </a:solidFill>
                <a:latin typeface="Overpass" panose="020B0604020202020204" charset="0"/>
              </a:rPr>
              <a:t>Evidenced </a:t>
            </a:r>
            <a:r>
              <a:rPr lang="en-US" sz="3600" dirty="0">
                <a:solidFill>
                  <a:schemeClr val="bg1"/>
                </a:solidFill>
                <a:latin typeface="Overpass" panose="020B0604020202020204" charset="0"/>
              </a:rPr>
              <a:t>based primary care intervention to support victims of Domestic Abuse</a:t>
            </a:r>
          </a:p>
          <a:p>
            <a:pPr marL="0" marR="0" lvl="0" indent="0" algn="l" rtl="0">
              <a:lnSpc>
                <a:spcPct val="110000"/>
              </a:lnSpc>
              <a:spcBef>
                <a:spcPts val="0"/>
              </a:spcBef>
              <a:spcAft>
                <a:spcPts val="0"/>
              </a:spcAft>
              <a:buNone/>
            </a:pPr>
            <a:endParaRPr sz="3600" dirty="0"/>
          </a:p>
        </p:txBody>
      </p:sp>
      <p:grpSp>
        <p:nvGrpSpPr>
          <p:cNvPr id="128" name="Google Shape;128;p3"/>
          <p:cNvGrpSpPr/>
          <p:nvPr/>
        </p:nvGrpSpPr>
        <p:grpSpPr>
          <a:xfrm>
            <a:off x="3098065" y="1877093"/>
            <a:ext cx="5781317" cy="2834754"/>
            <a:chOff x="0" y="0"/>
            <a:chExt cx="1378987" cy="676159"/>
          </a:xfrm>
        </p:grpSpPr>
        <p:sp>
          <p:nvSpPr>
            <p:cNvPr id="129" name="Google Shape;129;p3"/>
            <p:cNvSpPr/>
            <p:nvPr/>
          </p:nvSpPr>
          <p:spPr>
            <a:xfrm>
              <a:off x="0" y="0"/>
              <a:ext cx="1378987" cy="676159"/>
            </a:xfrm>
            <a:custGeom>
              <a:avLst/>
              <a:gdLst/>
              <a:ahLst/>
              <a:cxnLst/>
              <a:rect l="l" t="t" r="r" b="b"/>
              <a:pathLst>
                <a:path w="1378987" h="676159" extrusionOk="0">
                  <a:moveTo>
                    <a:pt x="53811" y="0"/>
                  </a:moveTo>
                  <a:lnTo>
                    <a:pt x="1325175" y="0"/>
                  </a:lnTo>
                  <a:cubicBezTo>
                    <a:pt x="1354895" y="0"/>
                    <a:pt x="1378987" y="24092"/>
                    <a:pt x="1378987" y="53811"/>
                  </a:cubicBezTo>
                  <a:lnTo>
                    <a:pt x="1378987" y="622347"/>
                  </a:lnTo>
                  <a:cubicBezTo>
                    <a:pt x="1378987" y="636619"/>
                    <a:pt x="1373317" y="650306"/>
                    <a:pt x="1363226" y="660398"/>
                  </a:cubicBezTo>
                  <a:cubicBezTo>
                    <a:pt x="1353134" y="670489"/>
                    <a:pt x="1339447" y="676159"/>
                    <a:pt x="1325175" y="676159"/>
                  </a:cubicBezTo>
                  <a:lnTo>
                    <a:pt x="53811" y="676159"/>
                  </a:lnTo>
                  <a:cubicBezTo>
                    <a:pt x="24092" y="676159"/>
                    <a:pt x="0" y="652067"/>
                    <a:pt x="0" y="622347"/>
                  </a:cubicBezTo>
                  <a:lnTo>
                    <a:pt x="0" y="53811"/>
                  </a:lnTo>
                  <a:cubicBezTo>
                    <a:pt x="0" y="24092"/>
                    <a:pt x="24092" y="0"/>
                    <a:pt x="53811" y="0"/>
                  </a:cubicBezTo>
                  <a:close/>
                </a:path>
              </a:pathLst>
            </a:custGeom>
            <a:solidFill>
              <a:srgbClr val="A7D8E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30" name="Google Shape;130;p3"/>
            <p:cNvSpPr txBox="1"/>
            <p:nvPr/>
          </p:nvSpPr>
          <p:spPr>
            <a:xfrm>
              <a:off x="0" y="0"/>
              <a:ext cx="1378987" cy="676159"/>
            </a:xfrm>
            <a:prstGeom prst="rect">
              <a:avLst/>
            </a:prstGeom>
            <a:noFill/>
            <a:ln>
              <a:noFill/>
            </a:ln>
          </p:spPr>
          <p:txBody>
            <a:bodyPr spcFirstLastPara="1" wrap="square" lIns="71175" tIns="71175" rIns="71175" bIns="71175" anchor="ctr" anchorCtr="0">
              <a:noAutofit/>
            </a:bodyPr>
            <a:lstStyle/>
            <a:p>
              <a:pPr marL="0" marR="0" lvl="0" indent="0" algn="ctr" rtl="0">
                <a:lnSpc>
                  <a:spcPct val="89166"/>
                </a:lnSpc>
                <a:spcBef>
                  <a:spcPts val="0"/>
                </a:spcBef>
                <a:spcAft>
                  <a:spcPts val="0"/>
                </a:spcAft>
                <a:buNone/>
              </a:pPr>
              <a:endParaRPr sz="1800" dirty="0">
                <a:solidFill>
                  <a:schemeClr val="dk1"/>
                </a:solidFill>
                <a:latin typeface="Calibri"/>
                <a:ea typeface="Calibri"/>
                <a:cs typeface="Calibri"/>
                <a:sym typeface="Calibri"/>
              </a:endParaRPr>
            </a:p>
          </p:txBody>
        </p:sp>
      </p:grpSp>
      <p:grpSp>
        <p:nvGrpSpPr>
          <p:cNvPr id="131" name="Google Shape;131;p3"/>
          <p:cNvGrpSpPr/>
          <p:nvPr/>
        </p:nvGrpSpPr>
        <p:grpSpPr>
          <a:xfrm>
            <a:off x="3208078" y="4999384"/>
            <a:ext cx="2621354" cy="2936339"/>
            <a:chOff x="0" y="0"/>
            <a:chExt cx="673955" cy="785946"/>
          </a:xfrm>
        </p:grpSpPr>
        <p:sp>
          <p:nvSpPr>
            <p:cNvPr id="132" name="Google Shape;132;p3"/>
            <p:cNvSpPr/>
            <p:nvPr/>
          </p:nvSpPr>
          <p:spPr>
            <a:xfrm>
              <a:off x="0" y="0"/>
              <a:ext cx="673955" cy="785946"/>
            </a:xfrm>
            <a:custGeom>
              <a:avLst/>
              <a:gdLst/>
              <a:ahLst/>
              <a:cxnLst/>
              <a:rect l="l" t="t" r="r" b="b"/>
              <a:pathLst>
                <a:path w="673955" h="785946" extrusionOk="0">
                  <a:moveTo>
                    <a:pt x="110104" y="0"/>
                  </a:moveTo>
                  <a:lnTo>
                    <a:pt x="563851" y="0"/>
                  </a:lnTo>
                  <a:cubicBezTo>
                    <a:pt x="624660" y="0"/>
                    <a:pt x="673955" y="49295"/>
                    <a:pt x="673955" y="110104"/>
                  </a:cubicBezTo>
                  <a:lnTo>
                    <a:pt x="673955" y="675842"/>
                  </a:lnTo>
                  <a:cubicBezTo>
                    <a:pt x="673955" y="736651"/>
                    <a:pt x="624660" y="785946"/>
                    <a:pt x="563851" y="785946"/>
                  </a:cubicBezTo>
                  <a:lnTo>
                    <a:pt x="110104" y="785946"/>
                  </a:lnTo>
                  <a:cubicBezTo>
                    <a:pt x="49295" y="785946"/>
                    <a:pt x="0" y="736651"/>
                    <a:pt x="0" y="675842"/>
                  </a:cubicBezTo>
                  <a:lnTo>
                    <a:pt x="0" y="110104"/>
                  </a:lnTo>
                  <a:cubicBezTo>
                    <a:pt x="0" y="49295"/>
                    <a:pt x="49295" y="0"/>
                    <a:pt x="110104" y="0"/>
                  </a:cubicBezTo>
                  <a:close/>
                </a:path>
              </a:pathLst>
            </a:custGeom>
            <a:solidFill>
              <a:srgbClr val="A7D8E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33" name="Google Shape;133;p3"/>
            <p:cNvSpPr txBox="1"/>
            <p:nvPr/>
          </p:nvSpPr>
          <p:spPr>
            <a:xfrm>
              <a:off x="0" y="0"/>
              <a:ext cx="673955" cy="785946"/>
            </a:xfrm>
            <a:prstGeom prst="rect">
              <a:avLst/>
            </a:prstGeom>
            <a:noFill/>
            <a:ln>
              <a:noFill/>
            </a:ln>
          </p:spPr>
          <p:txBody>
            <a:bodyPr spcFirstLastPara="1" wrap="square" lIns="71175" tIns="71175" rIns="71175" bIns="71175" anchor="ctr" anchorCtr="0">
              <a:noAutofit/>
            </a:bodyPr>
            <a:lstStyle/>
            <a:p>
              <a:pPr marL="0" marR="0" lvl="0" indent="0" algn="ctr" rtl="0">
                <a:lnSpc>
                  <a:spcPct val="89166"/>
                </a:lnSpc>
                <a:spcBef>
                  <a:spcPts val="0"/>
                </a:spcBef>
                <a:spcAft>
                  <a:spcPts val="0"/>
                </a:spcAft>
                <a:buNone/>
              </a:pPr>
              <a:endParaRPr sz="1800" dirty="0">
                <a:solidFill>
                  <a:schemeClr val="dk1"/>
                </a:solidFill>
                <a:latin typeface="Calibri"/>
                <a:ea typeface="Calibri"/>
                <a:cs typeface="Calibri"/>
                <a:sym typeface="Calibri"/>
              </a:endParaRPr>
            </a:p>
          </p:txBody>
        </p:sp>
      </p:grpSp>
      <p:grpSp>
        <p:nvGrpSpPr>
          <p:cNvPr id="134" name="Google Shape;134;p3"/>
          <p:cNvGrpSpPr/>
          <p:nvPr/>
        </p:nvGrpSpPr>
        <p:grpSpPr>
          <a:xfrm>
            <a:off x="6030981" y="4929877"/>
            <a:ext cx="2683769" cy="2936339"/>
            <a:chOff x="0" y="0"/>
            <a:chExt cx="673955" cy="785946"/>
          </a:xfrm>
        </p:grpSpPr>
        <p:sp>
          <p:nvSpPr>
            <p:cNvPr id="135" name="Google Shape;135;p3"/>
            <p:cNvSpPr/>
            <p:nvPr/>
          </p:nvSpPr>
          <p:spPr>
            <a:xfrm>
              <a:off x="0" y="0"/>
              <a:ext cx="673955" cy="785946"/>
            </a:xfrm>
            <a:custGeom>
              <a:avLst/>
              <a:gdLst/>
              <a:ahLst/>
              <a:cxnLst/>
              <a:rect l="l" t="t" r="r" b="b"/>
              <a:pathLst>
                <a:path w="673955" h="785946" extrusionOk="0">
                  <a:moveTo>
                    <a:pt x="110104" y="0"/>
                  </a:moveTo>
                  <a:lnTo>
                    <a:pt x="563851" y="0"/>
                  </a:lnTo>
                  <a:cubicBezTo>
                    <a:pt x="624660" y="0"/>
                    <a:pt x="673955" y="49295"/>
                    <a:pt x="673955" y="110104"/>
                  </a:cubicBezTo>
                  <a:lnTo>
                    <a:pt x="673955" y="675842"/>
                  </a:lnTo>
                  <a:cubicBezTo>
                    <a:pt x="673955" y="736651"/>
                    <a:pt x="624660" y="785946"/>
                    <a:pt x="563851" y="785946"/>
                  </a:cubicBezTo>
                  <a:lnTo>
                    <a:pt x="110104" y="785946"/>
                  </a:lnTo>
                  <a:cubicBezTo>
                    <a:pt x="49295" y="785946"/>
                    <a:pt x="0" y="736651"/>
                    <a:pt x="0" y="675842"/>
                  </a:cubicBezTo>
                  <a:lnTo>
                    <a:pt x="0" y="110104"/>
                  </a:lnTo>
                  <a:cubicBezTo>
                    <a:pt x="0" y="49295"/>
                    <a:pt x="49295" y="0"/>
                    <a:pt x="110104" y="0"/>
                  </a:cubicBezTo>
                  <a:close/>
                </a:path>
              </a:pathLst>
            </a:custGeom>
            <a:solidFill>
              <a:srgbClr val="A7D8E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36" name="Google Shape;136;p3"/>
            <p:cNvSpPr txBox="1"/>
            <p:nvPr/>
          </p:nvSpPr>
          <p:spPr>
            <a:xfrm>
              <a:off x="0" y="0"/>
              <a:ext cx="673955" cy="785946"/>
            </a:xfrm>
            <a:prstGeom prst="rect">
              <a:avLst/>
            </a:prstGeom>
            <a:noFill/>
            <a:ln>
              <a:noFill/>
            </a:ln>
          </p:spPr>
          <p:txBody>
            <a:bodyPr spcFirstLastPara="1" wrap="square" lIns="71175" tIns="71175" rIns="71175" bIns="71175" anchor="ctr" anchorCtr="0">
              <a:noAutofit/>
            </a:bodyPr>
            <a:lstStyle/>
            <a:p>
              <a:pPr marL="0" marR="0" lvl="0" indent="0" algn="ctr" rtl="0">
                <a:lnSpc>
                  <a:spcPct val="89166"/>
                </a:lnSpc>
                <a:spcBef>
                  <a:spcPts val="0"/>
                </a:spcBef>
                <a:spcAft>
                  <a:spcPts val="0"/>
                </a:spcAft>
                <a:buNone/>
              </a:pPr>
              <a:endParaRPr sz="1800" dirty="0">
                <a:solidFill>
                  <a:schemeClr val="dk1"/>
                </a:solidFill>
                <a:latin typeface="Calibri"/>
                <a:ea typeface="Calibri"/>
                <a:cs typeface="Calibri"/>
                <a:sym typeface="Calibri"/>
              </a:endParaRPr>
            </a:p>
          </p:txBody>
        </p:sp>
      </p:grpSp>
      <p:sp>
        <p:nvSpPr>
          <p:cNvPr id="137" name="Google Shape;137;p3"/>
          <p:cNvSpPr/>
          <p:nvPr/>
        </p:nvSpPr>
        <p:spPr>
          <a:xfrm>
            <a:off x="3797941" y="2036095"/>
            <a:ext cx="4534684" cy="2516750"/>
          </a:xfrm>
          <a:custGeom>
            <a:avLst/>
            <a:gdLst/>
            <a:ahLst/>
            <a:cxnLst/>
            <a:rect l="l" t="t" r="r" b="b"/>
            <a:pathLst>
              <a:path w="6046245" h="3355666" extrusionOk="0">
                <a:moveTo>
                  <a:pt x="0" y="0"/>
                </a:moveTo>
                <a:lnTo>
                  <a:pt x="6046245" y="0"/>
                </a:lnTo>
                <a:lnTo>
                  <a:pt x="6046245" y="3355666"/>
                </a:lnTo>
                <a:lnTo>
                  <a:pt x="0" y="335566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38" name="Google Shape;138;p3"/>
          <p:cNvSpPr/>
          <p:nvPr/>
        </p:nvSpPr>
        <p:spPr>
          <a:xfrm rot="5461099">
            <a:off x="7618243" y="4120942"/>
            <a:ext cx="1679488" cy="600417"/>
          </a:xfrm>
          <a:custGeom>
            <a:avLst/>
            <a:gdLst/>
            <a:ahLst/>
            <a:cxnLst/>
            <a:rect l="l" t="t" r="r" b="b"/>
            <a:pathLst>
              <a:path w="2239317" h="800556" extrusionOk="0">
                <a:moveTo>
                  <a:pt x="0" y="0"/>
                </a:moveTo>
                <a:lnTo>
                  <a:pt x="2239318" y="0"/>
                </a:lnTo>
                <a:lnTo>
                  <a:pt x="2239318" y="800556"/>
                </a:lnTo>
                <a:lnTo>
                  <a:pt x="0" y="800556"/>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39" name="Google Shape;139;p3"/>
          <p:cNvSpPr/>
          <p:nvPr/>
        </p:nvSpPr>
        <p:spPr>
          <a:xfrm rot="-5400000" flipH="1">
            <a:off x="2462189" y="4340547"/>
            <a:ext cx="1679488" cy="600417"/>
          </a:xfrm>
          <a:custGeom>
            <a:avLst/>
            <a:gdLst/>
            <a:ahLst/>
            <a:cxnLst/>
            <a:rect l="l" t="t" r="r" b="b"/>
            <a:pathLst>
              <a:path w="2239317" h="800556" extrusionOk="0">
                <a:moveTo>
                  <a:pt x="0" y="800556"/>
                </a:moveTo>
                <a:lnTo>
                  <a:pt x="2239318" y="800556"/>
                </a:lnTo>
                <a:lnTo>
                  <a:pt x="2239318" y="0"/>
                </a:lnTo>
                <a:lnTo>
                  <a:pt x="0" y="0"/>
                </a:lnTo>
                <a:lnTo>
                  <a:pt x="0" y="800556"/>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40" name="Google Shape;140;p3"/>
          <p:cNvSpPr/>
          <p:nvPr/>
        </p:nvSpPr>
        <p:spPr>
          <a:xfrm>
            <a:off x="3409627" y="4884711"/>
            <a:ext cx="2379763" cy="1868114"/>
          </a:xfrm>
          <a:custGeom>
            <a:avLst/>
            <a:gdLst/>
            <a:ahLst/>
            <a:cxnLst/>
            <a:rect l="l" t="t" r="r" b="b"/>
            <a:pathLst>
              <a:path w="3173018" h="2490819" extrusionOk="0">
                <a:moveTo>
                  <a:pt x="0" y="0"/>
                </a:moveTo>
                <a:lnTo>
                  <a:pt x="3173018" y="0"/>
                </a:lnTo>
                <a:lnTo>
                  <a:pt x="3173018" y="2490819"/>
                </a:lnTo>
                <a:lnTo>
                  <a:pt x="0" y="2490819"/>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41" name="Google Shape;141;p3"/>
          <p:cNvSpPr txBox="1"/>
          <p:nvPr/>
        </p:nvSpPr>
        <p:spPr>
          <a:xfrm>
            <a:off x="3880522" y="6934706"/>
            <a:ext cx="1672758" cy="738664"/>
          </a:xfrm>
          <a:prstGeom prst="rect">
            <a:avLst/>
          </a:prstGeom>
          <a:noFill/>
          <a:ln>
            <a:noFill/>
          </a:ln>
        </p:spPr>
        <p:txBody>
          <a:bodyPr spcFirstLastPara="1" wrap="square" lIns="0" tIns="0" rIns="0" bIns="0" anchor="t" anchorCtr="0">
            <a:spAutoFit/>
          </a:bodyPr>
          <a:lstStyle/>
          <a:p>
            <a:pPr marL="0" marR="0" lvl="0" indent="0" algn="just" rtl="0">
              <a:lnSpc>
                <a:spcPct val="150000"/>
              </a:lnSpc>
              <a:spcBef>
                <a:spcPts val="0"/>
              </a:spcBef>
              <a:spcAft>
                <a:spcPts val="0"/>
              </a:spcAft>
              <a:buNone/>
            </a:pPr>
            <a:r>
              <a:rPr lang="en-GB" sz="1600" b="1" dirty="0">
                <a:solidFill>
                  <a:srgbClr val="00567D"/>
                </a:solidFill>
                <a:latin typeface="Overpass"/>
                <a:ea typeface="Overpass"/>
                <a:cs typeface="Overpass"/>
                <a:sym typeface="Overpass"/>
              </a:rPr>
              <a:t>ADVOCATE</a:t>
            </a:r>
            <a:endParaRPr sz="1600" b="1" dirty="0"/>
          </a:p>
          <a:p>
            <a:pPr marL="0" marR="0" lvl="0" indent="0" algn="just" rtl="0">
              <a:lnSpc>
                <a:spcPct val="150000"/>
              </a:lnSpc>
              <a:spcBef>
                <a:spcPts val="0"/>
              </a:spcBef>
              <a:spcAft>
                <a:spcPts val="0"/>
              </a:spcAft>
              <a:buNone/>
            </a:pPr>
            <a:r>
              <a:rPr lang="en-GB" sz="1600" b="1" dirty="0">
                <a:solidFill>
                  <a:srgbClr val="00567D"/>
                </a:solidFill>
                <a:latin typeface="Overpass"/>
                <a:ea typeface="Overpass"/>
                <a:cs typeface="Overpass"/>
                <a:sym typeface="Overpass"/>
              </a:rPr>
              <a:t>EDUCATOR</a:t>
            </a:r>
            <a:endParaRPr sz="1600" b="1" dirty="0"/>
          </a:p>
        </p:txBody>
      </p:sp>
      <p:sp>
        <p:nvSpPr>
          <p:cNvPr id="142" name="Google Shape;142;p3"/>
          <p:cNvSpPr/>
          <p:nvPr/>
        </p:nvSpPr>
        <p:spPr>
          <a:xfrm>
            <a:off x="6590972" y="4941304"/>
            <a:ext cx="1445620" cy="2025388"/>
          </a:xfrm>
          <a:custGeom>
            <a:avLst/>
            <a:gdLst/>
            <a:ahLst/>
            <a:cxnLst/>
            <a:rect l="l" t="t" r="r" b="b"/>
            <a:pathLst>
              <a:path w="1927494" h="2700517" extrusionOk="0">
                <a:moveTo>
                  <a:pt x="0" y="0"/>
                </a:moveTo>
                <a:lnTo>
                  <a:pt x="1927494" y="0"/>
                </a:lnTo>
                <a:lnTo>
                  <a:pt x="1927494" y="2700517"/>
                </a:lnTo>
                <a:lnTo>
                  <a:pt x="0" y="2700517"/>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43" name="Google Shape;143;p3"/>
          <p:cNvSpPr txBox="1"/>
          <p:nvPr/>
        </p:nvSpPr>
        <p:spPr>
          <a:xfrm>
            <a:off x="6225725" y="7098224"/>
            <a:ext cx="2653658" cy="415498"/>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GB" sz="1800" b="1" dirty="0">
                <a:solidFill>
                  <a:srgbClr val="00567D"/>
                </a:solidFill>
                <a:latin typeface="Overpass"/>
                <a:ea typeface="Overpass"/>
                <a:cs typeface="Overpass"/>
                <a:sym typeface="Overpass"/>
              </a:rPr>
              <a:t>CLINICAL </a:t>
            </a:r>
            <a:r>
              <a:rPr lang="en-GB" sz="1800" b="1" dirty="0" smtClean="0">
                <a:solidFill>
                  <a:srgbClr val="00567D"/>
                </a:solidFill>
                <a:latin typeface="Overpass"/>
                <a:ea typeface="Overpass"/>
                <a:cs typeface="Overpass"/>
                <a:sym typeface="Overpass"/>
              </a:rPr>
              <a:t>LEAD</a:t>
            </a:r>
            <a:endParaRPr sz="1800" b="1" dirty="0"/>
          </a:p>
        </p:txBody>
      </p:sp>
      <p:grpSp>
        <p:nvGrpSpPr>
          <p:cNvPr id="26" name="Google Shape;224;p6"/>
          <p:cNvGrpSpPr/>
          <p:nvPr/>
        </p:nvGrpSpPr>
        <p:grpSpPr>
          <a:xfrm>
            <a:off x="6803756" y="8225833"/>
            <a:ext cx="10702695" cy="2026759"/>
            <a:chOff x="0" y="0"/>
            <a:chExt cx="15937562" cy="2640935"/>
          </a:xfrm>
        </p:grpSpPr>
        <p:grpSp>
          <p:nvGrpSpPr>
            <p:cNvPr id="27" name="Google Shape;225;p6"/>
            <p:cNvGrpSpPr/>
            <p:nvPr/>
          </p:nvGrpSpPr>
          <p:grpSpPr>
            <a:xfrm>
              <a:off x="0" y="0"/>
              <a:ext cx="15937562" cy="2640935"/>
              <a:chOff x="0" y="0"/>
              <a:chExt cx="3148160" cy="521666"/>
            </a:xfrm>
          </p:grpSpPr>
          <p:sp>
            <p:nvSpPr>
              <p:cNvPr id="29" name="Google Shape;226;p6"/>
              <p:cNvSpPr/>
              <p:nvPr/>
            </p:nvSpPr>
            <p:spPr>
              <a:xfrm>
                <a:off x="0" y="0"/>
                <a:ext cx="3148160" cy="521666"/>
              </a:xfrm>
              <a:custGeom>
                <a:avLst/>
                <a:gdLst/>
                <a:ahLst/>
                <a:cxnLst/>
                <a:rect l="l" t="t" r="r" b="b"/>
                <a:pathLst>
                  <a:path w="3148160" h="521666" extrusionOk="0">
                    <a:moveTo>
                      <a:pt x="33032" y="0"/>
                    </a:moveTo>
                    <a:lnTo>
                      <a:pt x="3115128" y="0"/>
                    </a:lnTo>
                    <a:cubicBezTo>
                      <a:pt x="3123889" y="0"/>
                      <a:pt x="3132291" y="3480"/>
                      <a:pt x="3138486" y="9675"/>
                    </a:cubicBezTo>
                    <a:cubicBezTo>
                      <a:pt x="3144680" y="15870"/>
                      <a:pt x="3148160" y="24271"/>
                      <a:pt x="3148160" y="33032"/>
                    </a:cubicBezTo>
                    <a:lnTo>
                      <a:pt x="3148160" y="488634"/>
                    </a:lnTo>
                    <a:cubicBezTo>
                      <a:pt x="3148160" y="506877"/>
                      <a:pt x="3133371" y="521666"/>
                      <a:pt x="3115128" y="521666"/>
                    </a:cubicBezTo>
                    <a:lnTo>
                      <a:pt x="33032" y="521666"/>
                    </a:lnTo>
                    <a:cubicBezTo>
                      <a:pt x="14789" y="521666"/>
                      <a:pt x="0" y="506877"/>
                      <a:pt x="0" y="488634"/>
                    </a:cubicBezTo>
                    <a:lnTo>
                      <a:pt x="0" y="33032"/>
                    </a:lnTo>
                    <a:cubicBezTo>
                      <a:pt x="0" y="14789"/>
                      <a:pt x="14789" y="0"/>
                      <a:pt x="33032" y="0"/>
                    </a:cubicBezTo>
                    <a:close/>
                  </a:path>
                </a:pathLst>
              </a:custGeom>
              <a:solidFill>
                <a:srgbClr val="C2D6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0" name="Google Shape;227;p6"/>
              <p:cNvSpPr txBox="1"/>
              <p:nvPr/>
            </p:nvSpPr>
            <p:spPr>
              <a:xfrm>
                <a:off x="0" y="19050"/>
                <a:ext cx="3148160" cy="434408"/>
              </a:xfrm>
              <a:prstGeom prst="rect">
                <a:avLst/>
              </a:prstGeom>
              <a:noFill/>
              <a:ln>
                <a:noFill/>
              </a:ln>
            </p:spPr>
            <p:txBody>
              <a:bodyPr spcFirstLastPara="1" wrap="square" lIns="50800" tIns="50800" rIns="50800" bIns="50800" anchor="ctr" anchorCtr="0">
                <a:noAutofit/>
              </a:bodyPr>
              <a:lstStyle/>
              <a:p>
                <a:pPr marL="0" marR="0" lvl="0" indent="0" algn="ctr" rtl="0">
                  <a:lnSpc>
                    <a:spcPct val="89166"/>
                  </a:lnSpc>
                  <a:spcBef>
                    <a:spcPts val="0"/>
                  </a:spcBef>
                  <a:spcAft>
                    <a:spcPts val="0"/>
                  </a:spcAft>
                  <a:buNone/>
                </a:pPr>
                <a:endParaRPr sz="1800" dirty="0">
                  <a:solidFill>
                    <a:schemeClr val="dk1"/>
                  </a:solidFill>
                  <a:latin typeface="Calibri"/>
                  <a:ea typeface="Calibri"/>
                  <a:cs typeface="Calibri"/>
                  <a:sym typeface="Calibri"/>
                </a:endParaRPr>
              </a:p>
            </p:txBody>
          </p:sp>
        </p:grpSp>
        <p:sp>
          <p:nvSpPr>
            <p:cNvPr id="28" name="Google Shape;228;p6"/>
            <p:cNvSpPr txBox="1"/>
            <p:nvPr/>
          </p:nvSpPr>
          <p:spPr>
            <a:xfrm>
              <a:off x="380968" y="326811"/>
              <a:ext cx="15175626" cy="372694"/>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endParaRPr dirty="0"/>
            </a:p>
          </p:txBody>
        </p:sp>
      </p:grpSp>
      <p:sp>
        <p:nvSpPr>
          <p:cNvPr id="2" name="Rectangle 1"/>
          <p:cNvSpPr/>
          <p:nvPr/>
        </p:nvSpPr>
        <p:spPr>
          <a:xfrm>
            <a:off x="7689274" y="7873339"/>
            <a:ext cx="9144000" cy="1938992"/>
          </a:xfrm>
          <a:prstGeom prst="rect">
            <a:avLst/>
          </a:prstGeom>
        </p:spPr>
        <p:txBody>
          <a:bodyPr>
            <a:spAutoFit/>
          </a:bodyPr>
          <a:lstStyle/>
          <a:p>
            <a:endParaRPr lang="en-US" sz="4000" dirty="0">
              <a:solidFill>
                <a:schemeClr val="tx1"/>
              </a:solidFill>
            </a:endParaRPr>
          </a:p>
          <a:p>
            <a:pPr algn="ctr"/>
            <a:r>
              <a:rPr lang="en-US" sz="4000" dirty="0">
                <a:solidFill>
                  <a:schemeClr val="tx1"/>
                </a:solidFill>
              </a:rPr>
              <a:t>RECOGNISE, </a:t>
            </a:r>
            <a:r>
              <a:rPr lang="en-US" sz="4000" dirty="0" smtClean="0">
                <a:solidFill>
                  <a:schemeClr val="tx1"/>
                </a:solidFill>
              </a:rPr>
              <a:t>RESPOND</a:t>
            </a:r>
            <a:r>
              <a:rPr lang="en-US" sz="4000" dirty="0">
                <a:solidFill>
                  <a:schemeClr val="tx1"/>
                </a:solidFill>
              </a:rPr>
              <a:t>, RECORD, </a:t>
            </a:r>
            <a:r>
              <a:rPr lang="en-US" sz="4000" dirty="0" smtClean="0">
                <a:solidFill>
                  <a:schemeClr val="tx1"/>
                </a:solidFill>
              </a:rPr>
              <a:t>assess RISK and REFER. </a:t>
            </a:r>
            <a:endParaRPr lang="en-US" sz="4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567D"/>
        </a:solidFill>
        <a:effectLst/>
      </p:bgPr>
    </p:bg>
    <p:spTree>
      <p:nvGrpSpPr>
        <p:cNvPr id="1" name="Shape 247"/>
        <p:cNvGrpSpPr/>
        <p:nvPr/>
      </p:nvGrpSpPr>
      <p:grpSpPr>
        <a:xfrm>
          <a:off x="0" y="0"/>
          <a:ext cx="0" cy="0"/>
          <a:chOff x="0" y="0"/>
          <a:chExt cx="0" cy="0"/>
        </a:xfrm>
      </p:grpSpPr>
      <p:sp>
        <p:nvSpPr>
          <p:cNvPr id="248" name="Google Shape;248;p7"/>
          <p:cNvSpPr/>
          <p:nvPr/>
        </p:nvSpPr>
        <p:spPr>
          <a:xfrm>
            <a:off x="1905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mt="14000"/>
            </a:blip>
            <a:stretch>
              <a:fillRect t="-9220" b="-921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nvGrpSpPr>
          <p:cNvPr id="249" name="Google Shape;249;p7"/>
          <p:cNvGrpSpPr/>
          <p:nvPr/>
        </p:nvGrpSpPr>
        <p:grpSpPr>
          <a:xfrm>
            <a:off x="-9623" y="-5715"/>
            <a:ext cx="2295525" cy="10292715"/>
            <a:chOff x="0" y="0"/>
            <a:chExt cx="3060700" cy="13723620"/>
          </a:xfrm>
        </p:grpSpPr>
        <p:sp>
          <p:nvSpPr>
            <p:cNvPr id="250" name="Google Shape;250;p7"/>
            <p:cNvSpPr/>
            <p:nvPr/>
          </p:nvSpPr>
          <p:spPr>
            <a:xfrm>
              <a:off x="0" y="0"/>
              <a:ext cx="3060700" cy="13723620"/>
            </a:xfrm>
            <a:prstGeom prst="rect">
              <a:avLst/>
            </a:prstGeom>
            <a:solidFill>
              <a:srgbClr val="C2D6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51" name="Google Shape;251;p7"/>
            <p:cNvSpPr/>
            <p:nvPr/>
          </p:nvSpPr>
          <p:spPr>
            <a:xfrm>
              <a:off x="292056" y="9888223"/>
              <a:ext cx="2476588" cy="1374506"/>
            </a:xfrm>
            <a:custGeom>
              <a:avLst/>
              <a:gdLst/>
              <a:ahLst/>
              <a:cxnLst/>
              <a:rect l="l" t="t" r="r" b="b"/>
              <a:pathLst>
                <a:path w="2476588" h="1374506" extrusionOk="0">
                  <a:moveTo>
                    <a:pt x="0" y="0"/>
                  </a:moveTo>
                  <a:lnTo>
                    <a:pt x="2476588" y="0"/>
                  </a:lnTo>
                  <a:lnTo>
                    <a:pt x="2476588" y="1374507"/>
                  </a:lnTo>
                  <a:lnTo>
                    <a:pt x="0" y="1374507"/>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52" name="Google Shape;252;p7"/>
            <p:cNvSpPr/>
            <p:nvPr/>
          </p:nvSpPr>
          <p:spPr>
            <a:xfrm>
              <a:off x="292056" y="814070"/>
              <a:ext cx="2469469" cy="1370555"/>
            </a:xfrm>
            <a:custGeom>
              <a:avLst/>
              <a:gdLst/>
              <a:ahLst/>
              <a:cxnLst/>
              <a:rect l="l" t="t" r="r" b="b"/>
              <a:pathLst>
                <a:path w="2469469" h="1370555" extrusionOk="0">
                  <a:moveTo>
                    <a:pt x="0" y="0"/>
                  </a:moveTo>
                  <a:lnTo>
                    <a:pt x="2469469" y="0"/>
                  </a:lnTo>
                  <a:lnTo>
                    <a:pt x="2469469" y="1370555"/>
                  </a:lnTo>
                  <a:lnTo>
                    <a:pt x="0" y="1370555"/>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53" name="Google Shape;253;p7"/>
            <p:cNvSpPr txBox="1"/>
            <p:nvPr/>
          </p:nvSpPr>
          <p:spPr>
            <a:xfrm>
              <a:off x="396602" y="11537950"/>
              <a:ext cx="2352110" cy="814070"/>
            </a:xfrm>
            <a:prstGeom prst="rect">
              <a:avLst/>
            </a:prstGeom>
            <a:noFill/>
            <a:ln>
              <a:noFill/>
            </a:ln>
          </p:spPr>
          <p:txBody>
            <a:bodyPr spcFirstLastPara="1" wrap="square" lIns="0" tIns="0" rIns="0" bIns="0" anchor="t" anchorCtr="0">
              <a:spAutoFit/>
            </a:bodyPr>
            <a:lstStyle/>
            <a:p>
              <a:pPr marL="0" marR="0" lvl="0" indent="0" algn="l" rtl="0">
                <a:lnSpc>
                  <a:spcPct val="107000"/>
                </a:lnSpc>
                <a:spcBef>
                  <a:spcPts val="0"/>
                </a:spcBef>
                <a:spcAft>
                  <a:spcPts val="0"/>
                </a:spcAft>
                <a:buNone/>
              </a:pPr>
              <a:r>
                <a:rPr lang="en-GB" sz="1500" b="1" u="none" dirty="0">
                  <a:solidFill>
                    <a:srgbClr val="FFFFFF"/>
                  </a:solidFill>
                  <a:latin typeface="Overpass"/>
                  <a:ea typeface="Overpass"/>
                  <a:cs typeface="Overpass"/>
                  <a:sym typeface="Overpass"/>
                </a:rPr>
                <a:t>©IRISi Ltd </a:t>
              </a:r>
              <a:endParaRPr dirty="0"/>
            </a:p>
            <a:p>
              <a:pPr marL="0" marR="0" lvl="0" indent="0" algn="l" rtl="0">
                <a:lnSpc>
                  <a:spcPct val="107000"/>
                </a:lnSpc>
                <a:spcBef>
                  <a:spcPts val="0"/>
                </a:spcBef>
                <a:spcAft>
                  <a:spcPts val="0"/>
                </a:spcAft>
                <a:buNone/>
              </a:pPr>
              <a:r>
                <a:rPr lang="en-GB" sz="1500" b="1" u="none" dirty="0">
                  <a:solidFill>
                    <a:srgbClr val="FFFFFF"/>
                  </a:solidFill>
                  <a:latin typeface="Overpass"/>
                  <a:ea typeface="Overpass"/>
                  <a:cs typeface="Overpass"/>
                  <a:sym typeface="Overpass"/>
                </a:rPr>
                <a:t>and University of Bristol</a:t>
              </a:r>
              <a:endParaRPr dirty="0"/>
            </a:p>
          </p:txBody>
        </p:sp>
      </p:grpSp>
      <p:sp>
        <p:nvSpPr>
          <p:cNvPr id="254" name="Google Shape;254;p7"/>
          <p:cNvSpPr/>
          <p:nvPr/>
        </p:nvSpPr>
        <p:spPr>
          <a:xfrm>
            <a:off x="2842866" y="2793100"/>
            <a:ext cx="7702135" cy="2846655"/>
          </a:xfrm>
          <a:custGeom>
            <a:avLst/>
            <a:gdLst/>
            <a:ahLst/>
            <a:cxnLst/>
            <a:rect l="l" t="t" r="r" b="b"/>
            <a:pathLst>
              <a:path w="5379755" h="1988320" extrusionOk="0">
                <a:moveTo>
                  <a:pt x="0" y="0"/>
                </a:moveTo>
                <a:lnTo>
                  <a:pt x="0" y="1988320"/>
                </a:lnTo>
                <a:lnTo>
                  <a:pt x="5379755" y="1988320"/>
                </a:lnTo>
                <a:lnTo>
                  <a:pt x="5379755" y="0"/>
                </a:lnTo>
                <a:lnTo>
                  <a:pt x="0" y="0"/>
                </a:lnTo>
                <a:close/>
                <a:moveTo>
                  <a:pt x="5318795" y="1927360"/>
                </a:moveTo>
                <a:lnTo>
                  <a:pt x="59690" y="1927360"/>
                </a:lnTo>
                <a:lnTo>
                  <a:pt x="59690" y="59690"/>
                </a:lnTo>
                <a:lnTo>
                  <a:pt x="5318795" y="59690"/>
                </a:lnTo>
                <a:lnTo>
                  <a:pt x="5318795" y="1927360"/>
                </a:lnTo>
                <a:close/>
              </a:path>
            </a:pathLst>
          </a:custGeom>
          <a:solidFill>
            <a:srgbClr val="C2D6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55" name="Google Shape;255;p7"/>
          <p:cNvSpPr txBox="1"/>
          <p:nvPr/>
        </p:nvSpPr>
        <p:spPr>
          <a:xfrm>
            <a:off x="2781202" y="370856"/>
            <a:ext cx="12875893" cy="1083374"/>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GB" sz="6400" b="1" u="none" dirty="0" smtClean="0">
                <a:solidFill>
                  <a:srgbClr val="FFFFFF"/>
                </a:solidFill>
                <a:latin typeface="Overpass"/>
                <a:ea typeface="Overpass"/>
                <a:cs typeface="Overpass"/>
                <a:sym typeface="Overpass"/>
              </a:rPr>
              <a:t>DA is a GENDERED CRIME </a:t>
            </a:r>
            <a:endParaRPr dirty="0"/>
          </a:p>
        </p:txBody>
      </p:sp>
      <p:sp>
        <p:nvSpPr>
          <p:cNvPr id="256" name="Google Shape;256;p7"/>
          <p:cNvSpPr txBox="1"/>
          <p:nvPr/>
        </p:nvSpPr>
        <p:spPr>
          <a:xfrm>
            <a:off x="6092248" y="3006524"/>
            <a:ext cx="4208455" cy="1996224"/>
          </a:xfrm>
          <a:prstGeom prst="rect">
            <a:avLst/>
          </a:prstGeom>
          <a:noFill/>
          <a:ln>
            <a:noFill/>
          </a:ln>
        </p:spPr>
        <p:txBody>
          <a:bodyPr spcFirstLastPara="1" wrap="square" lIns="0" tIns="0" rIns="0" bIns="0" anchor="t" anchorCtr="0">
            <a:spAutoFit/>
          </a:bodyPr>
          <a:lstStyle/>
          <a:p>
            <a:pPr marL="0" marR="0" lvl="0" indent="0" algn="ctr" rtl="0">
              <a:lnSpc>
                <a:spcPct val="151403"/>
              </a:lnSpc>
              <a:spcBef>
                <a:spcPts val="0"/>
              </a:spcBef>
              <a:spcAft>
                <a:spcPts val="0"/>
              </a:spcAft>
              <a:buNone/>
            </a:pPr>
            <a:r>
              <a:rPr lang="en-GB" sz="2850" b="1" u="sng" dirty="0">
                <a:solidFill>
                  <a:srgbClr val="FFFFFF"/>
                </a:solidFill>
                <a:latin typeface="Overpass"/>
                <a:ea typeface="Overpass"/>
                <a:cs typeface="Overpass"/>
                <a:sym typeface="Overpass"/>
              </a:rPr>
              <a:t>1 in every 4 </a:t>
            </a:r>
            <a:r>
              <a:rPr lang="en-GB" sz="2850" dirty="0">
                <a:solidFill>
                  <a:srgbClr val="FFFFFF"/>
                </a:solidFill>
                <a:latin typeface="Overpass"/>
                <a:ea typeface="Overpass"/>
                <a:cs typeface="Overpass"/>
                <a:sym typeface="Overpass"/>
              </a:rPr>
              <a:t>women will experience DA at some point in their life.</a:t>
            </a:r>
            <a:endParaRPr dirty="0"/>
          </a:p>
          <a:p>
            <a:pPr marL="0" marR="0" lvl="0" indent="0" algn="ctr" rtl="0">
              <a:lnSpc>
                <a:spcPct val="150153"/>
              </a:lnSpc>
              <a:spcBef>
                <a:spcPts val="0"/>
              </a:spcBef>
              <a:spcAft>
                <a:spcPts val="0"/>
              </a:spcAft>
              <a:buNone/>
            </a:pPr>
            <a:r>
              <a:rPr lang="en-GB" sz="1950" dirty="0">
                <a:solidFill>
                  <a:srgbClr val="FFFFFF"/>
                </a:solidFill>
                <a:latin typeface="Overpass"/>
                <a:ea typeface="Overpass"/>
                <a:cs typeface="Overpass"/>
                <a:sym typeface="Overpass"/>
              </a:rPr>
              <a:t>(CSEW, 2018 to 2020)</a:t>
            </a:r>
            <a:endParaRPr dirty="0"/>
          </a:p>
        </p:txBody>
      </p:sp>
      <p:pic>
        <p:nvPicPr>
          <p:cNvPr id="257" name="Google Shape;257;p7"/>
          <p:cNvPicPr preferRelativeResize="0"/>
          <p:nvPr/>
        </p:nvPicPr>
        <p:blipFill rotWithShape="1">
          <a:blip r:embed="rId6">
            <a:alphaModFix/>
          </a:blip>
          <a:srcRect/>
          <a:stretch/>
        </p:blipFill>
        <p:spPr>
          <a:xfrm>
            <a:off x="2875132" y="3122350"/>
            <a:ext cx="3391172" cy="1775788"/>
          </a:xfrm>
          <a:prstGeom prst="rect">
            <a:avLst/>
          </a:prstGeom>
          <a:noFill/>
          <a:ln>
            <a:noFill/>
          </a:ln>
        </p:spPr>
      </p:pic>
      <p:sp>
        <p:nvSpPr>
          <p:cNvPr id="258" name="Google Shape;258;p7"/>
          <p:cNvSpPr txBox="1"/>
          <p:nvPr/>
        </p:nvSpPr>
        <p:spPr>
          <a:xfrm>
            <a:off x="2935328" y="1324595"/>
            <a:ext cx="14113083" cy="1465016"/>
          </a:xfrm>
          <a:prstGeom prst="rect">
            <a:avLst/>
          </a:prstGeom>
          <a:noFill/>
          <a:ln>
            <a:noFill/>
          </a:ln>
        </p:spPr>
        <p:txBody>
          <a:bodyPr spcFirstLastPara="1" wrap="square" lIns="0" tIns="0" rIns="0" bIns="0" anchor="t" anchorCtr="0">
            <a:spAutoFit/>
          </a:bodyPr>
          <a:lstStyle/>
          <a:p>
            <a:pPr marL="0" marR="0" lvl="0" indent="0" algn="l" rtl="0">
              <a:lnSpc>
                <a:spcPct val="139970"/>
              </a:lnSpc>
              <a:spcBef>
                <a:spcPts val="0"/>
              </a:spcBef>
              <a:spcAft>
                <a:spcPts val="0"/>
              </a:spcAft>
              <a:buNone/>
            </a:pPr>
            <a:r>
              <a:rPr lang="en-GB" sz="3400" b="1" u="none" dirty="0" smtClean="0">
                <a:solidFill>
                  <a:srgbClr val="C2D600"/>
                </a:solidFill>
                <a:latin typeface="Overpass"/>
                <a:ea typeface="Overpass"/>
                <a:cs typeface="Overpass"/>
                <a:sym typeface="Overpass"/>
              </a:rPr>
              <a:t>DA DISPROPORTIONALLY </a:t>
            </a:r>
            <a:r>
              <a:rPr lang="en-GB" sz="3400" b="1" u="none" dirty="0">
                <a:solidFill>
                  <a:srgbClr val="C2D600"/>
                </a:solidFill>
                <a:latin typeface="Overpass"/>
                <a:ea typeface="Overpass"/>
                <a:cs typeface="Overpass"/>
                <a:sym typeface="Overpass"/>
              </a:rPr>
              <a:t>IMPACTS WOMEN. WOMEN ARE ALSO AT GREATER RISK OF SERIOUS HARM AND DEATH. ​</a:t>
            </a:r>
            <a:endParaRPr dirty="0"/>
          </a:p>
        </p:txBody>
      </p:sp>
      <p:sp>
        <p:nvSpPr>
          <p:cNvPr id="259" name="Google Shape;259;p7"/>
          <p:cNvSpPr/>
          <p:nvPr/>
        </p:nvSpPr>
        <p:spPr>
          <a:xfrm>
            <a:off x="2842866" y="5876616"/>
            <a:ext cx="7702135" cy="3242710"/>
          </a:xfrm>
          <a:custGeom>
            <a:avLst/>
            <a:gdLst/>
            <a:ahLst/>
            <a:cxnLst/>
            <a:rect l="l" t="t" r="r" b="b"/>
            <a:pathLst>
              <a:path w="5379755" h="2264955" extrusionOk="0">
                <a:moveTo>
                  <a:pt x="0" y="0"/>
                </a:moveTo>
                <a:lnTo>
                  <a:pt x="0" y="2264955"/>
                </a:lnTo>
                <a:lnTo>
                  <a:pt x="5379755" y="2264955"/>
                </a:lnTo>
                <a:lnTo>
                  <a:pt x="5379755" y="0"/>
                </a:lnTo>
                <a:lnTo>
                  <a:pt x="0" y="0"/>
                </a:lnTo>
                <a:close/>
                <a:moveTo>
                  <a:pt x="5318795" y="2203995"/>
                </a:moveTo>
                <a:lnTo>
                  <a:pt x="59690" y="2203995"/>
                </a:lnTo>
                <a:lnTo>
                  <a:pt x="59690" y="59690"/>
                </a:lnTo>
                <a:lnTo>
                  <a:pt x="5318795" y="59690"/>
                </a:lnTo>
                <a:lnTo>
                  <a:pt x="5318795" y="2203995"/>
                </a:lnTo>
                <a:close/>
              </a:path>
            </a:pathLst>
          </a:custGeom>
          <a:solidFill>
            <a:srgbClr val="C2D6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60" name="Google Shape;260;p7"/>
          <p:cNvSpPr txBox="1"/>
          <p:nvPr/>
        </p:nvSpPr>
        <p:spPr>
          <a:xfrm>
            <a:off x="6100147" y="5925505"/>
            <a:ext cx="4200556" cy="3105978"/>
          </a:xfrm>
          <a:prstGeom prst="rect">
            <a:avLst/>
          </a:prstGeom>
          <a:noFill/>
          <a:ln>
            <a:noFill/>
          </a:ln>
        </p:spPr>
        <p:txBody>
          <a:bodyPr spcFirstLastPara="1" wrap="square" lIns="0" tIns="0" rIns="0" bIns="0" anchor="t" anchorCtr="0">
            <a:spAutoFit/>
          </a:bodyPr>
          <a:lstStyle/>
          <a:p>
            <a:pPr marL="0" marR="0" lvl="0" indent="0" algn="ctr" rtl="0">
              <a:lnSpc>
                <a:spcPct val="150034"/>
              </a:lnSpc>
              <a:spcBef>
                <a:spcPts val="0"/>
              </a:spcBef>
              <a:spcAft>
                <a:spcPts val="0"/>
              </a:spcAft>
              <a:buNone/>
            </a:pPr>
            <a:r>
              <a:rPr lang="en-GB" sz="2876" u="none" dirty="0">
                <a:solidFill>
                  <a:srgbClr val="FFFFFF"/>
                </a:solidFill>
                <a:latin typeface="Overpass"/>
                <a:ea typeface="Overpass"/>
                <a:cs typeface="Overpass"/>
                <a:sym typeface="Overpass"/>
              </a:rPr>
              <a:t>In the </a:t>
            </a:r>
            <a:r>
              <a:rPr lang="en-GB" sz="2000" u="none" dirty="0">
                <a:solidFill>
                  <a:srgbClr val="FFFFFF"/>
                </a:solidFill>
                <a:latin typeface="Overpass"/>
                <a:ea typeface="Overpass"/>
                <a:cs typeface="Overpass"/>
                <a:sym typeface="Overpass"/>
              </a:rPr>
              <a:t>year ending March 2020, the </a:t>
            </a:r>
            <a:r>
              <a:rPr lang="en-GB" sz="2876" u="none" dirty="0">
                <a:solidFill>
                  <a:srgbClr val="FFFFFF"/>
                </a:solidFill>
                <a:latin typeface="Overpass"/>
                <a:ea typeface="Overpass"/>
                <a:cs typeface="Overpass"/>
                <a:sym typeface="Overpass"/>
              </a:rPr>
              <a:t>victim was female in </a:t>
            </a:r>
            <a:r>
              <a:rPr lang="en-GB" sz="2876" b="1" u="sng" dirty="0">
                <a:solidFill>
                  <a:srgbClr val="FFFFFF"/>
                </a:solidFill>
                <a:latin typeface="Overpass"/>
                <a:ea typeface="Overpass"/>
                <a:cs typeface="Overpass"/>
                <a:sym typeface="Overpass"/>
              </a:rPr>
              <a:t>74%</a:t>
            </a:r>
            <a:r>
              <a:rPr lang="en-GB" sz="2876" u="none" dirty="0">
                <a:solidFill>
                  <a:srgbClr val="FFFFFF"/>
                </a:solidFill>
                <a:latin typeface="Overpass"/>
                <a:ea typeface="Overpass"/>
                <a:cs typeface="Overpass"/>
                <a:sym typeface="Overpass"/>
              </a:rPr>
              <a:t> of domestic abuse-related crimes. </a:t>
            </a:r>
            <a:endParaRPr dirty="0"/>
          </a:p>
          <a:p>
            <a:pPr marL="0" marR="0" lvl="0" indent="0" algn="ctr" rtl="0">
              <a:lnSpc>
                <a:spcPct val="150000"/>
              </a:lnSpc>
              <a:spcBef>
                <a:spcPts val="0"/>
              </a:spcBef>
              <a:spcAft>
                <a:spcPts val="0"/>
              </a:spcAft>
              <a:buNone/>
            </a:pPr>
            <a:r>
              <a:rPr lang="en-GB" sz="1952" u="none" dirty="0">
                <a:solidFill>
                  <a:srgbClr val="FFFFFF"/>
                </a:solidFill>
                <a:latin typeface="Overpass"/>
                <a:ea typeface="Overpass"/>
                <a:cs typeface="Overpass"/>
                <a:sym typeface="Overpass"/>
              </a:rPr>
              <a:t>(Home Office, 2020)</a:t>
            </a:r>
            <a:endParaRPr dirty="0"/>
          </a:p>
        </p:txBody>
      </p:sp>
      <p:sp>
        <p:nvSpPr>
          <p:cNvPr id="261" name="Google Shape;261;p7"/>
          <p:cNvSpPr/>
          <p:nvPr/>
        </p:nvSpPr>
        <p:spPr>
          <a:xfrm>
            <a:off x="10896502" y="2793100"/>
            <a:ext cx="6492544" cy="6326225"/>
          </a:xfrm>
          <a:custGeom>
            <a:avLst/>
            <a:gdLst/>
            <a:ahLst/>
            <a:cxnLst/>
            <a:rect l="l" t="t" r="r" b="b"/>
            <a:pathLst>
              <a:path w="4659173" h="4539820" extrusionOk="0">
                <a:moveTo>
                  <a:pt x="0" y="0"/>
                </a:moveTo>
                <a:lnTo>
                  <a:pt x="0" y="4539820"/>
                </a:lnTo>
                <a:lnTo>
                  <a:pt x="4659173" y="4539820"/>
                </a:lnTo>
                <a:lnTo>
                  <a:pt x="4659173" y="0"/>
                </a:lnTo>
                <a:lnTo>
                  <a:pt x="0" y="0"/>
                </a:lnTo>
                <a:close/>
                <a:moveTo>
                  <a:pt x="4598214" y="4478860"/>
                </a:moveTo>
                <a:lnTo>
                  <a:pt x="59690" y="4478860"/>
                </a:lnTo>
                <a:lnTo>
                  <a:pt x="59690" y="59690"/>
                </a:lnTo>
                <a:lnTo>
                  <a:pt x="4598214" y="59690"/>
                </a:lnTo>
                <a:lnTo>
                  <a:pt x="4598214" y="4478860"/>
                </a:lnTo>
                <a:close/>
              </a:path>
            </a:pathLst>
          </a:custGeom>
          <a:solidFill>
            <a:srgbClr val="C2D6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62" name="Google Shape;262;p7"/>
          <p:cNvSpPr txBox="1"/>
          <p:nvPr/>
        </p:nvSpPr>
        <p:spPr>
          <a:xfrm>
            <a:off x="11253019" y="4991948"/>
            <a:ext cx="5779510" cy="3739485"/>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GB" sz="2700" dirty="0">
                <a:solidFill>
                  <a:srgbClr val="FFFFFF"/>
                </a:solidFill>
                <a:latin typeface="Overpass"/>
                <a:ea typeface="Overpass"/>
                <a:cs typeface="Overpass"/>
                <a:sym typeface="Overpass"/>
              </a:rPr>
              <a:t>Between the year ending March 2017 and the year ending March 2019, </a:t>
            </a:r>
            <a:r>
              <a:rPr lang="en-GB" sz="2700" b="1" u="sng" dirty="0">
                <a:solidFill>
                  <a:srgbClr val="FFFFFF"/>
                </a:solidFill>
                <a:latin typeface="Overpass"/>
                <a:ea typeface="Overpass"/>
                <a:cs typeface="Overpass"/>
                <a:sym typeface="Overpass"/>
              </a:rPr>
              <a:t>77%</a:t>
            </a:r>
            <a:r>
              <a:rPr lang="en-GB" sz="2700" dirty="0">
                <a:solidFill>
                  <a:srgbClr val="FFFFFF"/>
                </a:solidFill>
                <a:latin typeface="Overpass"/>
                <a:ea typeface="Overpass"/>
                <a:cs typeface="Overpass"/>
                <a:sym typeface="Overpass"/>
              </a:rPr>
              <a:t> of victims of domestic homicide were women, and 96% of the suspects of these homicides were men.</a:t>
            </a:r>
            <a:endParaRPr sz="2700" dirty="0"/>
          </a:p>
          <a:p>
            <a:pPr marL="0" marR="0" lvl="0" indent="0" algn="ctr" rtl="0">
              <a:lnSpc>
                <a:spcPct val="149974"/>
              </a:lnSpc>
              <a:spcBef>
                <a:spcPts val="0"/>
              </a:spcBef>
              <a:spcAft>
                <a:spcPts val="0"/>
              </a:spcAft>
              <a:buNone/>
            </a:pPr>
            <a:r>
              <a:rPr lang="en-GB" sz="2700" dirty="0">
                <a:solidFill>
                  <a:srgbClr val="FFFFFF"/>
                </a:solidFill>
                <a:latin typeface="Overpass"/>
                <a:ea typeface="Overpass"/>
                <a:cs typeface="Overpass"/>
                <a:sym typeface="Overpass"/>
              </a:rPr>
              <a:t> (Home Office, 2020)</a:t>
            </a:r>
            <a:endParaRPr sz="2700" dirty="0"/>
          </a:p>
        </p:txBody>
      </p:sp>
      <p:pic>
        <p:nvPicPr>
          <p:cNvPr id="263" name="Google Shape;263;p7"/>
          <p:cNvPicPr preferRelativeResize="0"/>
          <p:nvPr/>
        </p:nvPicPr>
        <p:blipFill rotWithShape="1">
          <a:blip r:embed="rId7">
            <a:alphaModFix/>
          </a:blip>
          <a:srcRect/>
          <a:stretch/>
        </p:blipFill>
        <p:spPr>
          <a:xfrm>
            <a:off x="12247416" y="3017739"/>
            <a:ext cx="3790716" cy="1985009"/>
          </a:xfrm>
          <a:prstGeom prst="rect">
            <a:avLst/>
          </a:prstGeom>
          <a:noFill/>
          <a:ln>
            <a:noFill/>
          </a:ln>
        </p:spPr>
      </p:pic>
      <p:pic>
        <p:nvPicPr>
          <p:cNvPr id="264" name="Google Shape;264;p7"/>
          <p:cNvPicPr preferRelativeResize="0"/>
          <p:nvPr/>
        </p:nvPicPr>
        <p:blipFill rotWithShape="1">
          <a:blip r:embed="rId8">
            <a:alphaModFix/>
          </a:blip>
          <a:srcRect/>
          <a:stretch/>
        </p:blipFill>
        <p:spPr>
          <a:xfrm>
            <a:off x="2875132" y="6610076"/>
            <a:ext cx="3391172" cy="1775788"/>
          </a:xfrm>
          <a:prstGeom prst="rect">
            <a:avLst/>
          </a:prstGeom>
          <a:noFill/>
          <a:ln>
            <a:noFill/>
          </a:ln>
        </p:spPr>
      </p:pic>
      <p:sp>
        <p:nvSpPr>
          <p:cNvPr id="265" name="Google Shape;265;p7"/>
          <p:cNvSpPr txBox="1"/>
          <p:nvPr/>
        </p:nvSpPr>
        <p:spPr>
          <a:xfrm>
            <a:off x="2842866" y="9405076"/>
            <a:ext cx="6281682" cy="242795"/>
          </a:xfrm>
          <a:prstGeom prst="rect">
            <a:avLst/>
          </a:prstGeom>
          <a:noFill/>
          <a:ln>
            <a:noFill/>
          </a:ln>
        </p:spPr>
        <p:txBody>
          <a:bodyPr spcFirstLastPara="1" wrap="square" lIns="0" tIns="0" rIns="0" bIns="0" anchor="t" anchorCtr="0">
            <a:spAutoFit/>
          </a:bodyPr>
          <a:lstStyle/>
          <a:p>
            <a:pPr marL="0" marR="0" lvl="0" indent="0" algn="l" rtl="0">
              <a:lnSpc>
                <a:spcPct val="107011"/>
              </a:lnSpc>
              <a:spcBef>
                <a:spcPts val="0"/>
              </a:spcBef>
              <a:spcAft>
                <a:spcPts val="0"/>
              </a:spcAft>
              <a:buNone/>
            </a:pPr>
            <a:r>
              <a:rPr lang="en-GB" sz="1683" b="1" dirty="0">
                <a:solidFill>
                  <a:srgbClr val="FFFFFF"/>
                </a:solidFill>
                <a:latin typeface="Overpass"/>
                <a:ea typeface="Overpass"/>
                <a:cs typeface="Overpass"/>
                <a:sym typeface="Overpass"/>
              </a:rPr>
              <a:t>* Crime Survey for England and Wales (CSEW). </a:t>
            </a:r>
            <a:endParaRP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567D"/>
        </a:solidFill>
        <a:effectLst/>
      </p:bgPr>
    </p:bg>
    <p:spTree>
      <p:nvGrpSpPr>
        <p:cNvPr id="1" name="Shape 326"/>
        <p:cNvGrpSpPr/>
        <p:nvPr/>
      </p:nvGrpSpPr>
      <p:grpSpPr>
        <a:xfrm>
          <a:off x="0" y="0"/>
          <a:ext cx="0" cy="0"/>
          <a:chOff x="0" y="0"/>
          <a:chExt cx="0" cy="0"/>
        </a:xfrm>
      </p:grpSpPr>
      <p:sp>
        <p:nvSpPr>
          <p:cNvPr id="327" name="Google Shape;327;p11"/>
          <p:cNvSpPr/>
          <p:nvPr/>
        </p:nvSpPr>
        <p:spPr>
          <a:xfrm>
            <a:off x="-10046157" y="-2922998"/>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mt="14000"/>
            </a:blip>
            <a:stretch>
              <a:fillRect t="-9220" b="-921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nvGrpSpPr>
          <p:cNvPr id="328" name="Google Shape;328;p11"/>
          <p:cNvGrpSpPr/>
          <p:nvPr/>
        </p:nvGrpSpPr>
        <p:grpSpPr>
          <a:xfrm>
            <a:off x="-9623" y="-5715"/>
            <a:ext cx="2295525" cy="10292715"/>
            <a:chOff x="0" y="0"/>
            <a:chExt cx="3060700" cy="13723620"/>
          </a:xfrm>
        </p:grpSpPr>
        <p:sp>
          <p:nvSpPr>
            <p:cNvPr id="329" name="Google Shape;329;p11"/>
            <p:cNvSpPr/>
            <p:nvPr/>
          </p:nvSpPr>
          <p:spPr>
            <a:xfrm>
              <a:off x="0" y="0"/>
              <a:ext cx="3060700" cy="13723620"/>
            </a:xfrm>
            <a:prstGeom prst="rect">
              <a:avLst/>
            </a:prstGeom>
            <a:solidFill>
              <a:srgbClr val="C2D6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30" name="Google Shape;330;p11"/>
            <p:cNvSpPr/>
            <p:nvPr/>
          </p:nvSpPr>
          <p:spPr>
            <a:xfrm>
              <a:off x="292056" y="9888223"/>
              <a:ext cx="2476588" cy="1374506"/>
            </a:xfrm>
            <a:custGeom>
              <a:avLst/>
              <a:gdLst/>
              <a:ahLst/>
              <a:cxnLst/>
              <a:rect l="l" t="t" r="r" b="b"/>
              <a:pathLst>
                <a:path w="2476588" h="1374506" extrusionOk="0">
                  <a:moveTo>
                    <a:pt x="0" y="0"/>
                  </a:moveTo>
                  <a:lnTo>
                    <a:pt x="2476588" y="0"/>
                  </a:lnTo>
                  <a:lnTo>
                    <a:pt x="2476588" y="1374507"/>
                  </a:lnTo>
                  <a:lnTo>
                    <a:pt x="0" y="1374507"/>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31" name="Google Shape;331;p11"/>
            <p:cNvSpPr/>
            <p:nvPr/>
          </p:nvSpPr>
          <p:spPr>
            <a:xfrm>
              <a:off x="292056" y="814070"/>
              <a:ext cx="2469469" cy="1370555"/>
            </a:xfrm>
            <a:custGeom>
              <a:avLst/>
              <a:gdLst/>
              <a:ahLst/>
              <a:cxnLst/>
              <a:rect l="l" t="t" r="r" b="b"/>
              <a:pathLst>
                <a:path w="2469469" h="1370555" extrusionOk="0">
                  <a:moveTo>
                    <a:pt x="0" y="0"/>
                  </a:moveTo>
                  <a:lnTo>
                    <a:pt x="2469469" y="0"/>
                  </a:lnTo>
                  <a:lnTo>
                    <a:pt x="2469469" y="1370555"/>
                  </a:lnTo>
                  <a:lnTo>
                    <a:pt x="0" y="1370555"/>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32" name="Google Shape;332;p11"/>
            <p:cNvSpPr txBox="1"/>
            <p:nvPr/>
          </p:nvSpPr>
          <p:spPr>
            <a:xfrm>
              <a:off x="396602" y="11537950"/>
              <a:ext cx="2352110" cy="814070"/>
            </a:xfrm>
            <a:prstGeom prst="rect">
              <a:avLst/>
            </a:prstGeom>
            <a:noFill/>
            <a:ln>
              <a:noFill/>
            </a:ln>
          </p:spPr>
          <p:txBody>
            <a:bodyPr spcFirstLastPara="1" wrap="square" lIns="0" tIns="0" rIns="0" bIns="0" anchor="t" anchorCtr="0">
              <a:spAutoFit/>
            </a:bodyPr>
            <a:lstStyle/>
            <a:p>
              <a:pPr marL="0" marR="0" lvl="0" indent="0" algn="l" rtl="0">
                <a:lnSpc>
                  <a:spcPct val="107000"/>
                </a:lnSpc>
                <a:spcBef>
                  <a:spcPts val="0"/>
                </a:spcBef>
                <a:spcAft>
                  <a:spcPts val="0"/>
                </a:spcAft>
                <a:buNone/>
              </a:pPr>
              <a:r>
                <a:rPr lang="en-GB" sz="1500" b="1" u="none" dirty="0">
                  <a:solidFill>
                    <a:srgbClr val="FFFFFF"/>
                  </a:solidFill>
                  <a:latin typeface="Overpass"/>
                  <a:ea typeface="Overpass"/>
                  <a:cs typeface="Overpass"/>
                  <a:sym typeface="Overpass"/>
                </a:rPr>
                <a:t>©IRISi Ltd </a:t>
              </a:r>
              <a:endParaRPr dirty="0"/>
            </a:p>
            <a:p>
              <a:pPr marL="0" marR="0" lvl="0" indent="0" algn="l" rtl="0">
                <a:lnSpc>
                  <a:spcPct val="107000"/>
                </a:lnSpc>
                <a:spcBef>
                  <a:spcPts val="0"/>
                </a:spcBef>
                <a:spcAft>
                  <a:spcPts val="0"/>
                </a:spcAft>
                <a:buNone/>
              </a:pPr>
              <a:r>
                <a:rPr lang="en-GB" sz="1500" b="1" u="none" dirty="0">
                  <a:solidFill>
                    <a:srgbClr val="FFFFFF"/>
                  </a:solidFill>
                  <a:latin typeface="Overpass"/>
                  <a:ea typeface="Overpass"/>
                  <a:cs typeface="Overpass"/>
                  <a:sym typeface="Overpass"/>
                </a:rPr>
                <a:t>and University of Bristol</a:t>
              </a:r>
              <a:endParaRPr dirty="0"/>
            </a:p>
          </p:txBody>
        </p:sp>
      </p:grpSp>
      <p:sp>
        <p:nvSpPr>
          <p:cNvPr id="333" name="Google Shape;333;p11"/>
          <p:cNvSpPr/>
          <p:nvPr/>
        </p:nvSpPr>
        <p:spPr>
          <a:xfrm>
            <a:off x="2562267" y="1609959"/>
            <a:ext cx="14950744" cy="8353216"/>
          </a:xfrm>
          <a:custGeom>
            <a:avLst/>
            <a:gdLst/>
            <a:ahLst/>
            <a:cxnLst/>
            <a:rect l="l" t="t" r="r" b="b"/>
            <a:pathLst>
              <a:path w="10728939" h="5994427" extrusionOk="0">
                <a:moveTo>
                  <a:pt x="0" y="0"/>
                </a:moveTo>
                <a:lnTo>
                  <a:pt x="0" y="5994427"/>
                </a:lnTo>
                <a:lnTo>
                  <a:pt x="10728939" y="5994427"/>
                </a:lnTo>
                <a:lnTo>
                  <a:pt x="10728939" y="0"/>
                </a:lnTo>
                <a:lnTo>
                  <a:pt x="0" y="0"/>
                </a:lnTo>
                <a:close/>
                <a:moveTo>
                  <a:pt x="10667979" y="5933467"/>
                </a:moveTo>
                <a:lnTo>
                  <a:pt x="59690" y="5933467"/>
                </a:lnTo>
                <a:lnTo>
                  <a:pt x="59690" y="59690"/>
                </a:lnTo>
                <a:lnTo>
                  <a:pt x="10667979" y="59690"/>
                </a:lnTo>
                <a:lnTo>
                  <a:pt x="10667979" y="5933467"/>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37" name="Google Shape;337;p11"/>
          <p:cNvSpPr txBox="1"/>
          <p:nvPr/>
        </p:nvSpPr>
        <p:spPr>
          <a:xfrm>
            <a:off x="2562267" y="383936"/>
            <a:ext cx="16115444" cy="1203215"/>
          </a:xfrm>
          <a:prstGeom prst="rect">
            <a:avLst/>
          </a:prstGeom>
          <a:noFill/>
          <a:ln>
            <a:noFill/>
          </a:ln>
        </p:spPr>
        <p:txBody>
          <a:bodyPr spcFirstLastPara="1" wrap="square" lIns="0" tIns="0" rIns="0" bIns="0" anchor="t" anchorCtr="0">
            <a:spAutoFit/>
          </a:bodyPr>
          <a:lstStyle/>
          <a:p>
            <a:pPr marL="0" marR="0" lvl="0" indent="0" algn="l" rtl="0">
              <a:lnSpc>
                <a:spcPct val="110002"/>
              </a:lnSpc>
              <a:spcBef>
                <a:spcPts val="0"/>
              </a:spcBef>
              <a:spcAft>
                <a:spcPts val="0"/>
              </a:spcAft>
              <a:buNone/>
            </a:pPr>
            <a:r>
              <a:rPr lang="en-GB" sz="7108" u="none" dirty="0" smtClean="0">
                <a:solidFill>
                  <a:srgbClr val="FFFFFF"/>
                </a:solidFill>
                <a:latin typeface="Overpass"/>
                <a:ea typeface="Overpass"/>
                <a:cs typeface="Overpass"/>
                <a:sym typeface="Overpass"/>
              </a:rPr>
              <a:t>DA is a health issue </a:t>
            </a:r>
            <a:endParaRPr dirty="0"/>
          </a:p>
        </p:txBody>
      </p:sp>
      <p:sp>
        <p:nvSpPr>
          <p:cNvPr id="340" name="Google Shape;340;p11"/>
          <p:cNvSpPr txBox="1"/>
          <p:nvPr/>
        </p:nvSpPr>
        <p:spPr>
          <a:xfrm>
            <a:off x="-1076515" y="472597"/>
            <a:ext cx="1735702" cy="301621"/>
          </a:xfrm>
          <a:prstGeom prst="rect">
            <a:avLst/>
          </a:prstGeom>
          <a:noFill/>
          <a:ln>
            <a:noFill/>
          </a:ln>
        </p:spPr>
        <p:txBody>
          <a:bodyPr spcFirstLastPara="1" wrap="square" lIns="0" tIns="0" rIns="0" bIns="0" anchor="t" anchorCtr="0">
            <a:spAutoFit/>
          </a:bodyPr>
          <a:lstStyle/>
          <a:p>
            <a:pPr marL="0" marR="0" lvl="0" indent="0" algn="ctr" rtl="0">
              <a:lnSpc>
                <a:spcPct val="140007"/>
              </a:lnSpc>
              <a:spcBef>
                <a:spcPts val="0"/>
              </a:spcBef>
              <a:spcAft>
                <a:spcPts val="0"/>
              </a:spcAft>
              <a:buNone/>
            </a:pPr>
            <a:endParaRPr dirty="0"/>
          </a:p>
        </p:txBody>
      </p:sp>
      <p:grpSp>
        <p:nvGrpSpPr>
          <p:cNvPr id="344" name="Google Shape;344;p11"/>
          <p:cNvGrpSpPr/>
          <p:nvPr/>
        </p:nvGrpSpPr>
        <p:grpSpPr>
          <a:xfrm>
            <a:off x="3098772" y="4616819"/>
            <a:ext cx="2296469" cy="2354444"/>
            <a:chOff x="-414985" y="137015"/>
            <a:chExt cx="3061958" cy="3139258"/>
          </a:xfrm>
        </p:grpSpPr>
        <p:sp>
          <p:nvSpPr>
            <p:cNvPr id="345" name="Google Shape;345;p11"/>
            <p:cNvSpPr/>
            <p:nvPr/>
          </p:nvSpPr>
          <p:spPr>
            <a:xfrm rot="21412341">
              <a:off x="-298801" y="137015"/>
              <a:ext cx="2888118" cy="3139258"/>
            </a:xfrm>
            <a:custGeom>
              <a:avLst/>
              <a:gdLst/>
              <a:ahLst/>
              <a:cxnLst/>
              <a:rect l="l" t="t" r="r" b="b"/>
              <a:pathLst>
                <a:path w="2888118" h="3139258" extrusionOk="0">
                  <a:moveTo>
                    <a:pt x="0" y="0"/>
                  </a:moveTo>
                  <a:lnTo>
                    <a:pt x="2888118" y="0"/>
                  </a:lnTo>
                  <a:lnTo>
                    <a:pt x="2888118" y="3139258"/>
                  </a:lnTo>
                  <a:lnTo>
                    <a:pt x="0" y="3139258"/>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46" name="Google Shape;346;p11"/>
            <p:cNvSpPr txBox="1"/>
            <p:nvPr/>
          </p:nvSpPr>
          <p:spPr>
            <a:xfrm>
              <a:off x="-414985" y="789138"/>
              <a:ext cx="3061958" cy="2470419"/>
            </a:xfrm>
            <a:prstGeom prst="rect">
              <a:avLst/>
            </a:prstGeom>
            <a:noFill/>
            <a:ln>
              <a:noFill/>
            </a:ln>
          </p:spPr>
          <p:txBody>
            <a:bodyPr spcFirstLastPara="1" wrap="square" lIns="0" tIns="0" rIns="0" bIns="0" anchor="t" anchorCtr="0">
              <a:spAutoFit/>
            </a:bodyPr>
            <a:lstStyle/>
            <a:p>
              <a:pPr marL="0" marR="0" lvl="0" indent="0" algn="ctr" rtl="0">
                <a:lnSpc>
                  <a:spcPct val="140007"/>
                </a:lnSpc>
                <a:spcBef>
                  <a:spcPts val="0"/>
                </a:spcBef>
                <a:spcAft>
                  <a:spcPts val="0"/>
                </a:spcAft>
                <a:buNone/>
              </a:pPr>
              <a:r>
                <a:rPr lang="en-US" sz="2400" b="1" dirty="0" smtClean="0">
                  <a:solidFill>
                    <a:schemeClr val="bg2"/>
                  </a:solidFill>
                  <a:latin typeface="Overpass" panose="020B0604020202020204" charset="0"/>
                </a:rPr>
                <a:t>Poor pre-natal and antenatal outcomes </a:t>
              </a:r>
            </a:p>
            <a:p>
              <a:pPr marL="0" marR="0" lvl="0" indent="0" algn="ctr" rtl="0">
                <a:lnSpc>
                  <a:spcPct val="140007"/>
                </a:lnSpc>
                <a:spcBef>
                  <a:spcPts val="0"/>
                </a:spcBef>
                <a:spcAft>
                  <a:spcPts val="0"/>
                </a:spcAft>
                <a:buNone/>
              </a:pPr>
              <a:endParaRPr dirty="0"/>
            </a:p>
          </p:txBody>
        </p:sp>
      </p:grpSp>
      <p:grpSp>
        <p:nvGrpSpPr>
          <p:cNvPr id="347" name="Google Shape;347;p11"/>
          <p:cNvGrpSpPr/>
          <p:nvPr/>
        </p:nvGrpSpPr>
        <p:grpSpPr>
          <a:xfrm>
            <a:off x="5532290" y="3432394"/>
            <a:ext cx="3000911" cy="2450823"/>
            <a:chOff x="-445316" y="-2605271"/>
            <a:chExt cx="4001213" cy="3267764"/>
          </a:xfrm>
        </p:grpSpPr>
        <p:sp>
          <p:nvSpPr>
            <p:cNvPr id="348" name="Google Shape;348;p11"/>
            <p:cNvSpPr/>
            <p:nvPr/>
          </p:nvSpPr>
          <p:spPr>
            <a:xfrm rot="66998">
              <a:off x="74029" y="-2605271"/>
              <a:ext cx="2736417" cy="3267764"/>
            </a:xfrm>
            <a:custGeom>
              <a:avLst/>
              <a:gdLst/>
              <a:ahLst/>
              <a:cxnLst/>
              <a:rect l="l" t="t" r="r" b="b"/>
              <a:pathLst>
                <a:path w="2736417" h="2813796" extrusionOk="0">
                  <a:moveTo>
                    <a:pt x="0" y="0"/>
                  </a:moveTo>
                  <a:lnTo>
                    <a:pt x="2736417" y="0"/>
                  </a:lnTo>
                  <a:lnTo>
                    <a:pt x="2736417" y="2813797"/>
                  </a:lnTo>
                  <a:lnTo>
                    <a:pt x="0" y="2813797"/>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49" name="Google Shape;349;p11"/>
            <p:cNvSpPr/>
            <p:nvPr/>
          </p:nvSpPr>
          <p:spPr>
            <a:xfrm>
              <a:off x="1355829" y="-303611"/>
              <a:ext cx="1652294" cy="607217"/>
            </a:xfrm>
            <a:custGeom>
              <a:avLst/>
              <a:gdLst/>
              <a:ahLst/>
              <a:cxnLst/>
              <a:rect l="l" t="t" r="r" b="b"/>
              <a:pathLst>
                <a:path w="1652295" h="607218" extrusionOk="0">
                  <a:moveTo>
                    <a:pt x="0" y="0"/>
                  </a:moveTo>
                  <a:lnTo>
                    <a:pt x="1652295" y="0"/>
                  </a:lnTo>
                  <a:lnTo>
                    <a:pt x="1652295" y="607218"/>
                  </a:lnTo>
                  <a:lnTo>
                    <a:pt x="0" y="607218"/>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50" name="Google Shape;350;p11"/>
            <p:cNvSpPr txBox="1"/>
            <p:nvPr/>
          </p:nvSpPr>
          <p:spPr>
            <a:xfrm>
              <a:off x="-445316" y="-2078550"/>
              <a:ext cx="4001213" cy="2281137"/>
            </a:xfrm>
            <a:prstGeom prst="rect">
              <a:avLst/>
            </a:prstGeom>
            <a:noFill/>
            <a:ln>
              <a:noFill/>
            </a:ln>
          </p:spPr>
          <p:txBody>
            <a:bodyPr spcFirstLastPara="1" wrap="square" lIns="0" tIns="0" rIns="0" bIns="0" anchor="t" anchorCtr="0">
              <a:spAutoFit/>
            </a:bodyPr>
            <a:lstStyle/>
            <a:p>
              <a:pPr marL="0" marR="0" lvl="0" indent="0" algn="ctr" rtl="0">
                <a:lnSpc>
                  <a:spcPct val="140007"/>
                </a:lnSpc>
                <a:spcBef>
                  <a:spcPts val="0"/>
                </a:spcBef>
                <a:spcAft>
                  <a:spcPts val="0"/>
                </a:spcAft>
                <a:buNone/>
              </a:pPr>
              <a:r>
                <a:rPr lang="en-GB" sz="2647" b="1" dirty="0" smtClean="0">
                  <a:solidFill>
                    <a:srgbClr val="13538A"/>
                  </a:solidFill>
                  <a:latin typeface="Overpass"/>
                  <a:ea typeface="Overpass"/>
                  <a:cs typeface="Overpass"/>
                  <a:sym typeface="Overpass"/>
                </a:rPr>
                <a:t>Depression</a:t>
              </a:r>
            </a:p>
            <a:p>
              <a:pPr marL="0" marR="0" lvl="0" indent="0" algn="ctr" rtl="0">
                <a:lnSpc>
                  <a:spcPct val="140007"/>
                </a:lnSpc>
                <a:spcBef>
                  <a:spcPts val="0"/>
                </a:spcBef>
                <a:spcAft>
                  <a:spcPts val="0"/>
                </a:spcAft>
                <a:buNone/>
              </a:pPr>
              <a:r>
                <a:rPr lang="en-GB" sz="2647" b="1" dirty="0" smtClean="0">
                  <a:solidFill>
                    <a:srgbClr val="13538A"/>
                  </a:solidFill>
                  <a:latin typeface="Overpass"/>
                  <a:ea typeface="Overpass"/>
                  <a:cs typeface="Overpass"/>
                  <a:sym typeface="Overpass"/>
                </a:rPr>
                <a:t>Anxiety</a:t>
              </a:r>
            </a:p>
            <a:p>
              <a:pPr marL="0" marR="0" lvl="0" indent="0" algn="ctr" rtl="0">
                <a:lnSpc>
                  <a:spcPct val="140007"/>
                </a:lnSpc>
                <a:spcBef>
                  <a:spcPts val="0"/>
                </a:spcBef>
                <a:spcAft>
                  <a:spcPts val="0"/>
                </a:spcAft>
                <a:buNone/>
              </a:pPr>
              <a:r>
                <a:rPr lang="en-GB" sz="2647" b="1" dirty="0" smtClean="0">
                  <a:solidFill>
                    <a:srgbClr val="13538A"/>
                  </a:solidFill>
                  <a:latin typeface="Overpass"/>
                  <a:ea typeface="Overpass"/>
                  <a:cs typeface="Overpass"/>
                  <a:sym typeface="Overpass"/>
                </a:rPr>
                <a:t> PTSD</a:t>
              </a:r>
              <a:endParaRPr dirty="0"/>
            </a:p>
          </p:txBody>
        </p:sp>
      </p:grpSp>
      <p:grpSp>
        <p:nvGrpSpPr>
          <p:cNvPr id="351" name="Google Shape;351;p11"/>
          <p:cNvGrpSpPr/>
          <p:nvPr/>
        </p:nvGrpSpPr>
        <p:grpSpPr>
          <a:xfrm>
            <a:off x="6216486" y="1281162"/>
            <a:ext cx="2363663" cy="2514715"/>
            <a:chOff x="1" y="0"/>
            <a:chExt cx="3151550" cy="3352953"/>
          </a:xfrm>
        </p:grpSpPr>
        <p:sp>
          <p:nvSpPr>
            <p:cNvPr id="352" name="Google Shape;352;p11"/>
            <p:cNvSpPr/>
            <p:nvPr/>
          </p:nvSpPr>
          <p:spPr>
            <a:xfrm rot="391482">
              <a:off x="164256" y="150509"/>
              <a:ext cx="2823039" cy="3051934"/>
            </a:xfrm>
            <a:custGeom>
              <a:avLst/>
              <a:gdLst/>
              <a:ahLst/>
              <a:cxnLst/>
              <a:rect l="l" t="t" r="r" b="b"/>
              <a:pathLst>
                <a:path w="2823039" h="3051934" extrusionOk="0">
                  <a:moveTo>
                    <a:pt x="0" y="0"/>
                  </a:moveTo>
                  <a:lnTo>
                    <a:pt x="2823039" y="0"/>
                  </a:lnTo>
                  <a:lnTo>
                    <a:pt x="2823039" y="3051935"/>
                  </a:lnTo>
                  <a:lnTo>
                    <a:pt x="0" y="3051935"/>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53" name="Google Shape;353;p11"/>
            <p:cNvSpPr txBox="1"/>
            <p:nvPr/>
          </p:nvSpPr>
          <p:spPr>
            <a:xfrm>
              <a:off x="466628" y="1254234"/>
              <a:ext cx="2218295" cy="1193874"/>
            </a:xfrm>
            <a:prstGeom prst="rect">
              <a:avLst/>
            </a:prstGeom>
            <a:noFill/>
            <a:ln>
              <a:noFill/>
            </a:ln>
          </p:spPr>
          <p:txBody>
            <a:bodyPr spcFirstLastPara="1" wrap="square" lIns="0" tIns="0" rIns="0" bIns="0" anchor="t" anchorCtr="0">
              <a:spAutoFit/>
            </a:bodyPr>
            <a:lstStyle/>
            <a:p>
              <a:pPr marL="0" marR="0" lvl="0" indent="0" algn="ctr" rtl="0">
                <a:lnSpc>
                  <a:spcPct val="140007"/>
                </a:lnSpc>
                <a:spcBef>
                  <a:spcPts val="0"/>
                </a:spcBef>
                <a:spcAft>
                  <a:spcPts val="0"/>
                </a:spcAft>
                <a:buNone/>
              </a:pPr>
              <a:r>
                <a:rPr lang="en-GB" sz="2647" b="1" dirty="0">
                  <a:solidFill>
                    <a:srgbClr val="13538A"/>
                  </a:solidFill>
                  <a:latin typeface="Overpass"/>
                  <a:ea typeface="Overpass"/>
                  <a:cs typeface="Overpass"/>
                  <a:sym typeface="Overpass"/>
                </a:rPr>
                <a:t>P</a:t>
              </a:r>
              <a:r>
                <a:rPr lang="en-GB" sz="2647" b="1" u="none" dirty="0">
                  <a:solidFill>
                    <a:srgbClr val="13538A"/>
                  </a:solidFill>
                  <a:latin typeface="Overpass"/>
                  <a:ea typeface="Overpass"/>
                  <a:cs typeface="Overpass"/>
                  <a:sym typeface="Overpass"/>
                </a:rPr>
                <a:t>hysical injuries</a:t>
              </a:r>
              <a:endParaRPr dirty="0"/>
            </a:p>
          </p:txBody>
        </p:sp>
      </p:grpSp>
      <p:grpSp>
        <p:nvGrpSpPr>
          <p:cNvPr id="354" name="Google Shape;354;p11"/>
          <p:cNvGrpSpPr/>
          <p:nvPr/>
        </p:nvGrpSpPr>
        <p:grpSpPr>
          <a:xfrm>
            <a:off x="2944571" y="1704536"/>
            <a:ext cx="2709952" cy="2845094"/>
            <a:chOff x="100235" y="95215"/>
            <a:chExt cx="3613270" cy="3793459"/>
          </a:xfrm>
        </p:grpSpPr>
        <p:sp>
          <p:nvSpPr>
            <p:cNvPr id="355" name="Google Shape;355;p11"/>
            <p:cNvSpPr/>
            <p:nvPr/>
          </p:nvSpPr>
          <p:spPr>
            <a:xfrm rot="-186586">
              <a:off x="100235" y="95215"/>
              <a:ext cx="3613270" cy="3793459"/>
            </a:xfrm>
            <a:custGeom>
              <a:avLst/>
              <a:gdLst/>
              <a:ahLst/>
              <a:cxnLst/>
              <a:rect l="l" t="t" r="r" b="b"/>
              <a:pathLst>
                <a:path w="3613270" h="3793459" extrusionOk="0">
                  <a:moveTo>
                    <a:pt x="0" y="0"/>
                  </a:moveTo>
                  <a:lnTo>
                    <a:pt x="3613270" y="0"/>
                  </a:lnTo>
                  <a:lnTo>
                    <a:pt x="3613270" y="3793460"/>
                  </a:lnTo>
                  <a:lnTo>
                    <a:pt x="0" y="3793460"/>
                  </a:lnTo>
                  <a:lnTo>
                    <a:pt x="0" y="0"/>
                  </a:lnTo>
                  <a:close/>
                </a:path>
              </a:pathLst>
            </a:custGeom>
            <a:blipFill rotWithShape="1">
              <a:blip r:embed="rId10">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56" name="Google Shape;356;p11"/>
            <p:cNvSpPr txBox="1"/>
            <p:nvPr/>
          </p:nvSpPr>
          <p:spPr>
            <a:xfrm>
              <a:off x="385342" y="1506335"/>
              <a:ext cx="3288835" cy="1520759"/>
            </a:xfrm>
            <a:prstGeom prst="rect">
              <a:avLst/>
            </a:prstGeom>
            <a:noFill/>
            <a:ln>
              <a:noFill/>
            </a:ln>
          </p:spPr>
          <p:txBody>
            <a:bodyPr spcFirstLastPara="1" wrap="square" lIns="0" tIns="0" rIns="0" bIns="0" anchor="t" anchorCtr="0">
              <a:spAutoFit/>
            </a:bodyPr>
            <a:lstStyle/>
            <a:p>
              <a:pPr marL="0" marR="0" lvl="0" indent="0" algn="ctr" rtl="0">
                <a:lnSpc>
                  <a:spcPct val="140007"/>
                </a:lnSpc>
                <a:spcBef>
                  <a:spcPts val="0"/>
                </a:spcBef>
                <a:spcAft>
                  <a:spcPts val="0"/>
                </a:spcAft>
                <a:buNone/>
              </a:pPr>
              <a:r>
                <a:rPr lang="en-GB" sz="2647" b="1" dirty="0">
                  <a:solidFill>
                    <a:srgbClr val="13538A"/>
                  </a:solidFill>
                  <a:latin typeface="Overpass"/>
                  <a:ea typeface="Overpass"/>
                  <a:cs typeface="Overpass"/>
                  <a:sym typeface="Overpass"/>
                </a:rPr>
                <a:t>Gy</a:t>
              </a:r>
              <a:r>
                <a:rPr lang="en-GB" sz="2647" b="1" u="none" dirty="0">
                  <a:solidFill>
                    <a:srgbClr val="13538A"/>
                  </a:solidFill>
                  <a:latin typeface="Overpass"/>
                  <a:ea typeface="Overpass"/>
                  <a:cs typeface="Overpass"/>
                  <a:sym typeface="Overpass"/>
                </a:rPr>
                <a:t>naecological problems​</a:t>
              </a:r>
              <a:endParaRPr dirty="0"/>
            </a:p>
          </p:txBody>
        </p:sp>
      </p:grpSp>
      <p:grpSp>
        <p:nvGrpSpPr>
          <p:cNvPr id="357" name="Google Shape;357;p11"/>
          <p:cNvGrpSpPr/>
          <p:nvPr/>
        </p:nvGrpSpPr>
        <p:grpSpPr>
          <a:xfrm>
            <a:off x="3243667" y="7304775"/>
            <a:ext cx="2052313" cy="2110347"/>
            <a:chOff x="27158" y="26396"/>
            <a:chExt cx="2736417" cy="2813796"/>
          </a:xfrm>
        </p:grpSpPr>
        <p:sp>
          <p:nvSpPr>
            <p:cNvPr id="358" name="Google Shape;358;p11"/>
            <p:cNvSpPr/>
            <p:nvPr/>
          </p:nvSpPr>
          <p:spPr>
            <a:xfrm rot="66998">
              <a:off x="27158" y="26396"/>
              <a:ext cx="2736417" cy="2813796"/>
            </a:xfrm>
            <a:custGeom>
              <a:avLst/>
              <a:gdLst/>
              <a:ahLst/>
              <a:cxnLst/>
              <a:rect l="l" t="t" r="r" b="b"/>
              <a:pathLst>
                <a:path w="2736417" h="2813796" extrusionOk="0">
                  <a:moveTo>
                    <a:pt x="0" y="0"/>
                  </a:moveTo>
                  <a:lnTo>
                    <a:pt x="2736417" y="0"/>
                  </a:lnTo>
                  <a:lnTo>
                    <a:pt x="2736417" y="2813797"/>
                  </a:lnTo>
                  <a:lnTo>
                    <a:pt x="0" y="2813797"/>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59" name="Google Shape;359;p11"/>
            <p:cNvSpPr/>
            <p:nvPr/>
          </p:nvSpPr>
          <p:spPr>
            <a:xfrm>
              <a:off x="1011465" y="229441"/>
              <a:ext cx="1652295" cy="607219"/>
            </a:xfrm>
            <a:custGeom>
              <a:avLst/>
              <a:gdLst/>
              <a:ahLst/>
              <a:cxnLst/>
              <a:rect l="l" t="t" r="r" b="b"/>
              <a:pathLst>
                <a:path w="1652295" h="607218" extrusionOk="0">
                  <a:moveTo>
                    <a:pt x="0" y="0"/>
                  </a:moveTo>
                  <a:lnTo>
                    <a:pt x="1652295" y="0"/>
                  </a:lnTo>
                  <a:lnTo>
                    <a:pt x="1652295" y="607218"/>
                  </a:lnTo>
                  <a:lnTo>
                    <a:pt x="0" y="607218"/>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60" name="Google Shape;360;p11"/>
            <p:cNvSpPr txBox="1"/>
            <p:nvPr/>
          </p:nvSpPr>
          <p:spPr>
            <a:xfrm>
              <a:off x="314057" y="664153"/>
              <a:ext cx="2218294" cy="1193875"/>
            </a:xfrm>
            <a:prstGeom prst="rect">
              <a:avLst/>
            </a:prstGeom>
            <a:noFill/>
            <a:ln>
              <a:noFill/>
            </a:ln>
          </p:spPr>
          <p:txBody>
            <a:bodyPr spcFirstLastPara="1" wrap="square" lIns="0" tIns="0" rIns="0" bIns="0" anchor="t" anchorCtr="0">
              <a:spAutoFit/>
            </a:bodyPr>
            <a:lstStyle/>
            <a:p>
              <a:pPr marL="0" marR="0" lvl="0" indent="0" algn="ctr" rtl="0">
                <a:lnSpc>
                  <a:spcPct val="140007"/>
                </a:lnSpc>
                <a:spcBef>
                  <a:spcPts val="0"/>
                </a:spcBef>
                <a:spcAft>
                  <a:spcPts val="0"/>
                </a:spcAft>
                <a:buNone/>
              </a:pPr>
              <a:r>
                <a:rPr lang="en-GB" sz="2647" b="1" dirty="0">
                  <a:solidFill>
                    <a:srgbClr val="13538A"/>
                  </a:solidFill>
                  <a:latin typeface="Overpass"/>
                  <a:ea typeface="Overpass"/>
                  <a:cs typeface="Overpass"/>
                  <a:sym typeface="Overpass"/>
                </a:rPr>
                <a:t>Chronic pain</a:t>
              </a:r>
              <a:endParaRPr dirty="0"/>
            </a:p>
          </p:txBody>
        </p:sp>
      </p:grpSp>
      <p:grpSp>
        <p:nvGrpSpPr>
          <p:cNvPr id="361" name="Google Shape;361;p11"/>
          <p:cNvGrpSpPr/>
          <p:nvPr/>
        </p:nvGrpSpPr>
        <p:grpSpPr>
          <a:xfrm>
            <a:off x="5578153" y="5733790"/>
            <a:ext cx="2980419" cy="2478657"/>
            <a:chOff x="13981419" y="5530025"/>
            <a:chExt cx="2639531" cy="2478657"/>
          </a:xfrm>
        </p:grpSpPr>
        <p:sp>
          <p:nvSpPr>
            <p:cNvPr id="362" name="Google Shape;362;p11"/>
            <p:cNvSpPr/>
            <p:nvPr/>
          </p:nvSpPr>
          <p:spPr>
            <a:xfrm rot="21413414">
              <a:off x="13981419" y="5530025"/>
              <a:ext cx="2360920" cy="2478657"/>
            </a:xfrm>
            <a:custGeom>
              <a:avLst/>
              <a:gdLst/>
              <a:ahLst/>
              <a:cxnLst/>
              <a:rect l="l" t="t" r="r" b="b"/>
              <a:pathLst>
                <a:path w="2360920" h="2478657" extrusionOk="0">
                  <a:moveTo>
                    <a:pt x="0" y="0"/>
                  </a:moveTo>
                  <a:lnTo>
                    <a:pt x="2360920" y="0"/>
                  </a:lnTo>
                  <a:lnTo>
                    <a:pt x="2360920" y="2478656"/>
                  </a:lnTo>
                  <a:lnTo>
                    <a:pt x="0" y="2478656"/>
                  </a:lnTo>
                  <a:lnTo>
                    <a:pt x="0" y="0"/>
                  </a:lnTo>
                  <a:close/>
                </a:path>
              </a:pathLst>
            </a:custGeom>
            <a:blipFill rotWithShape="1">
              <a:blip r:embed="rId11">
                <a:alphaModFix amt="92000"/>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63" name="Google Shape;363;p11"/>
            <p:cNvSpPr txBox="1"/>
            <p:nvPr/>
          </p:nvSpPr>
          <p:spPr>
            <a:xfrm>
              <a:off x="13981419" y="6191285"/>
              <a:ext cx="2639531" cy="993605"/>
            </a:xfrm>
            <a:prstGeom prst="rect">
              <a:avLst/>
            </a:prstGeom>
            <a:noFill/>
            <a:ln>
              <a:noFill/>
            </a:ln>
          </p:spPr>
          <p:txBody>
            <a:bodyPr spcFirstLastPara="1" wrap="square" lIns="0" tIns="0" rIns="0" bIns="0" anchor="t" anchorCtr="0">
              <a:spAutoFit/>
            </a:bodyPr>
            <a:lstStyle/>
            <a:p>
              <a:pPr marL="0" marR="0" lvl="0" indent="0" algn="ctr" rtl="0">
                <a:lnSpc>
                  <a:spcPct val="140026"/>
                </a:lnSpc>
                <a:spcBef>
                  <a:spcPts val="0"/>
                </a:spcBef>
                <a:spcAft>
                  <a:spcPts val="0"/>
                </a:spcAft>
                <a:buNone/>
              </a:pPr>
              <a:r>
                <a:rPr lang="en-GB" sz="2306" b="1" dirty="0">
                  <a:solidFill>
                    <a:srgbClr val="13538A"/>
                  </a:solidFill>
                  <a:latin typeface="Overpass"/>
                  <a:ea typeface="Overpass"/>
                  <a:cs typeface="Overpass"/>
                  <a:sym typeface="Overpass"/>
                </a:rPr>
                <a:t>Gastroi</a:t>
              </a:r>
              <a:r>
                <a:rPr lang="en-GB" sz="2306" b="1" u="none" dirty="0">
                  <a:solidFill>
                    <a:srgbClr val="13538A"/>
                  </a:solidFill>
                  <a:latin typeface="Overpass"/>
                  <a:ea typeface="Overpass"/>
                  <a:cs typeface="Overpass"/>
                  <a:sym typeface="Overpass"/>
                </a:rPr>
                <a:t>ntestinal</a:t>
              </a:r>
              <a:endParaRPr dirty="0"/>
            </a:p>
            <a:p>
              <a:pPr marL="0" marR="0" lvl="0" indent="0" algn="ctr" rtl="0">
                <a:lnSpc>
                  <a:spcPct val="140026"/>
                </a:lnSpc>
                <a:spcBef>
                  <a:spcPts val="0"/>
                </a:spcBef>
                <a:spcAft>
                  <a:spcPts val="0"/>
                </a:spcAft>
                <a:buNone/>
              </a:pPr>
              <a:r>
                <a:rPr lang="en-GB" sz="2306" b="1" u="none" dirty="0" smtClean="0">
                  <a:solidFill>
                    <a:srgbClr val="13538A"/>
                  </a:solidFill>
                  <a:latin typeface="Overpass"/>
                  <a:ea typeface="Overpass"/>
                  <a:cs typeface="Overpass"/>
                  <a:sym typeface="Overpass"/>
                </a:rPr>
                <a:t>problems</a:t>
              </a:r>
              <a:r>
                <a:rPr lang="en-GB" sz="2306" b="1" u="none" dirty="0">
                  <a:solidFill>
                    <a:srgbClr val="13538A"/>
                  </a:solidFill>
                  <a:latin typeface="Overpass"/>
                  <a:ea typeface="Overpass"/>
                  <a:cs typeface="Overpass"/>
                  <a:sym typeface="Overpass"/>
                </a:rPr>
                <a:t>​</a:t>
              </a:r>
              <a:endParaRPr dirty="0"/>
            </a:p>
          </p:txBody>
        </p:sp>
      </p:grpSp>
      <p:grpSp>
        <p:nvGrpSpPr>
          <p:cNvPr id="364" name="Google Shape;364;p11"/>
          <p:cNvGrpSpPr/>
          <p:nvPr/>
        </p:nvGrpSpPr>
        <p:grpSpPr>
          <a:xfrm>
            <a:off x="0" y="-5715"/>
            <a:ext cx="2295525" cy="10292715"/>
            <a:chOff x="0" y="0"/>
            <a:chExt cx="3060700" cy="13723620"/>
          </a:xfrm>
        </p:grpSpPr>
        <p:sp>
          <p:nvSpPr>
            <p:cNvPr id="365" name="Google Shape;365;p11"/>
            <p:cNvSpPr/>
            <p:nvPr/>
          </p:nvSpPr>
          <p:spPr>
            <a:xfrm>
              <a:off x="0" y="0"/>
              <a:ext cx="3060700" cy="13723620"/>
            </a:xfrm>
            <a:prstGeom prst="rect">
              <a:avLst/>
            </a:prstGeom>
            <a:solidFill>
              <a:srgbClr val="C2D6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66" name="Google Shape;366;p11"/>
            <p:cNvSpPr/>
            <p:nvPr/>
          </p:nvSpPr>
          <p:spPr>
            <a:xfrm>
              <a:off x="292056" y="9888223"/>
              <a:ext cx="2476588" cy="1374506"/>
            </a:xfrm>
            <a:custGeom>
              <a:avLst/>
              <a:gdLst/>
              <a:ahLst/>
              <a:cxnLst/>
              <a:rect l="l" t="t" r="r" b="b"/>
              <a:pathLst>
                <a:path w="2476588" h="1374506" extrusionOk="0">
                  <a:moveTo>
                    <a:pt x="0" y="0"/>
                  </a:moveTo>
                  <a:lnTo>
                    <a:pt x="2476588" y="0"/>
                  </a:lnTo>
                  <a:lnTo>
                    <a:pt x="2476588" y="1374507"/>
                  </a:lnTo>
                  <a:lnTo>
                    <a:pt x="0" y="1374507"/>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67" name="Google Shape;367;p11"/>
            <p:cNvSpPr/>
            <p:nvPr/>
          </p:nvSpPr>
          <p:spPr>
            <a:xfrm>
              <a:off x="292056" y="814070"/>
              <a:ext cx="2469469" cy="1370555"/>
            </a:xfrm>
            <a:custGeom>
              <a:avLst/>
              <a:gdLst/>
              <a:ahLst/>
              <a:cxnLst/>
              <a:rect l="l" t="t" r="r" b="b"/>
              <a:pathLst>
                <a:path w="2469469" h="1370555" extrusionOk="0">
                  <a:moveTo>
                    <a:pt x="0" y="0"/>
                  </a:moveTo>
                  <a:lnTo>
                    <a:pt x="2469469" y="0"/>
                  </a:lnTo>
                  <a:lnTo>
                    <a:pt x="2469469" y="1370555"/>
                  </a:lnTo>
                  <a:lnTo>
                    <a:pt x="0" y="1370555"/>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68" name="Google Shape;368;p11"/>
            <p:cNvSpPr txBox="1"/>
            <p:nvPr/>
          </p:nvSpPr>
          <p:spPr>
            <a:xfrm>
              <a:off x="396602" y="11537950"/>
              <a:ext cx="2352110" cy="814070"/>
            </a:xfrm>
            <a:prstGeom prst="rect">
              <a:avLst/>
            </a:prstGeom>
            <a:noFill/>
            <a:ln>
              <a:noFill/>
            </a:ln>
          </p:spPr>
          <p:txBody>
            <a:bodyPr spcFirstLastPara="1" wrap="square" lIns="0" tIns="0" rIns="0" bIns="0" anchor="t" anchorCtr="0">
              <a:spAutoFit/>
            </a:bodyPr>
            <a:lstStyle/>
            <a:p>
              <a:pPr marL="0" marR="0" lvl="0" indent="0" algn="l" rtl="0">
                <a:lnSpc>
                  <a:spcPct val="107000"/>
                </a:lnSpc>
                <a:spcBef>
                  <a:spcPts val="0"/>
                </a:spcBef>
                <a:spcAft>
                  <a:spcPts val="0"/>
                </a:spcAft>
                <a:buNone/>
              </a:pPr>
              <a:r>
                <a:rPr lang="en-GB" sz="1500" b="1" u="none" dirty="0">
                  <a:solidFill>
                    <a:srgbClr val="FFFFFF"/>
                  </a:solidFill>
                  <a:latin typeface="Overpass"/>
                  <a:ea typeface="Overpass"/>
                  <a:cs typeface="Overpass"/>
                  <a:sym typeface="Overpass"/>
                </a:rPr>
                <a:t>©IRISi Ltd </a:t>
              </a:r>
              <a:endParaRPr dirty="0"/>
            </a:p>
            <a:p>
              <a:pPr marL="0" marR="0" lvl="0" indent="0" algn="l" rtl="0">
                <a:lnSpc>
                  <a:spcPct val="107000"/>
                </a:lnSpc>
                <a:spcBef>
                  <a:spcPts val="0"/>
                </a:spcBef>
                <a:spcAft>
                  <a:spcPts val="0"/>
                </a:spcAft>
                <a:buNone/>
              </a:pPr>
              <a:r>
                <a:rPr lang="en-GB" sz="1500" b="1" u="none" dirty="0">
                  <a:solidFill>
                    <a:srgbClr val="FFFFFF"/>
                  </a:solidFill>
                  <a:latin typeface="Overpass"/>
                  <a:ea typeface="Overpass"/>
                  <a:cs typeface="Overpass"/>
                  <a:sym typeface="Overpass"/>
                </a:rPr>
                <a:t>and University of Bristol</a:t>
              </a:r>
              <a:endParaRPr dirty="0"/>
            </a:p>
          </p:txBody>
        </p:sp>
      </p:grpSp>
      <p:grpSp>
        <p:nvGrpSpPr>
          <p:cNvPr id="369" name="Google Shape;369;p11"/>
          <p:cNvGrpSpPr/>
          <p:nvPr/>
        </p:nvGrpSpPr>
        <p:grpSpPr>
          <a:xfrm>
            <a:off x="6895241" y="8127336"/>
            <a:ext cx="11782470" cy="1948661"/>
            <a:chOff x="0" y="0"/>
            <a:chExt cx="15709960" cy="2598213"/>
          </a:xfrm>
        </p:grpSpPr>
        <p:grpSp>
          <p:nvGrpSpPr>
            <p:cNvPr id="370" name="Google Shape;370;p11"/>
            <p:cNvGrpSpPr/>
            <p:nvPr/>
          </p:nvGrpSpPr>
          <p:grpSpPr>
            <a:xfrm>
              <a:off x="0" y="0"/>
              <a:ext cx="15709960" cy="2517117"/>
              <a:chOff x="0" y="0"/>
              <a:chExt cx="3255849" cy="521666"/>
            </a:xfrm>
          </p:grpSpPr>
          <p:sp>
            <p:nvSpPr>
              <p:cNvPr id="371" name="Google Shape;371;p11"/>
              <p:cNvSpPr/>
              <p:nvPr/>
            </p:nvSpPr>
            <p:spPr>
              <a:xfrm>
                <a:off x="0" y="0"/>
                <a:ext cx="3255849" cy="521666"/>
              </a:xfrm>
              <a:custGeom>
                <a:avLst/>
                <a:gdLst/>
                <a:ahLst/>
                <a:cxnLst/>
                <a:rect l="l" t="t" r="r" b="b"/>
                <a:pathLst>
                  <a:path w="3255849" h="521666" extrusionOk="0">
                    <a:moveTo>
                      <a:pt x="33511" y="0"/>
                    </a:moveTo>
                    <a:lnTo>
                      <a:pt x="3222338" y="0"/>
                    </a:lnTo>
                    <a:cubicBezTo>
                      <a:pt x="3231226" y="0"/>
                      <a:pt x="3239750" y="3531"/>
                      <a:pt x="3246034" y="9815"/>
                    </a:cubicBezTo>
                    <a:cubicBezTo>
                      <a:pt x="3252319" y="16099"/>
                      <a:pt x="3255849" y="24623"/>
                      <a:pt x="3255849" y="33511"/>
                    </a:cubicBezTo>
                    <a:lnTo>
                      <a:pt x="3255849" y="488156"/>
                    </a:lnTo>
                    <a:cubicBezTo>
                      <a:pt x="3255849" y="506663"/>
                      <a:pt x="3240846" y="521666"/>
                      <a:pt x="3222338" y="521666"/>
                    </a:cubicBezTo>
                    <a:lnTo>
                      <a:pt x="33511" y="521666"/>
                    </a:lnTo>
                    <a:cubicBezTo>
                      <a:pt x="24623" y="521666"/>
                      <a:pt x="16099" y="518136"/>
                      <a:pt x="9815" y="511851"/>
                    </a:cubicBezTo>
                    <a:cubicBezTo>
                      <a:pt x="3531" y="505567"/>
                      <a:pt x="0" y="497043"/>
                      <a:pt x="0" y="488156"/>
                    </a:cubicBezTo>
                    <a:lnTo>
                      <a:pt x="0" y="33511"/>
                    </a:lnTo>
                    <a:cubicBezTo>
                      <a:pt x="0" y="24623"/>
                      <a:pt x="3531" y="16099"/>
                      <a:pt x="9815" y="9815"/>
                    </a:cubicBezTo>
                    <a:cubicBezTo>
                      <a:pt x="16099" y="3531"/>
                      <a:pt x="24623" y="0"/>
                      <a:pt x="33511" y="0"/>
                    </a:cubicBezTo>
                    <a:close/>
                  </a:path>
                </a:pathLst>
              </a:custGeom>
              <a:solidFill>
                <a:srgbClr val="C2D6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72" name="Google Shape;372;p11"/>
              <p:cNvSpPr txBox="1"/>
              <p:nvPr/>
            </p:nvSpPr>
            <p:spPr>
              <a:xfrm>
                <a:off x="0" y="19050"/>
                <a:ext cx="3255849" cy="502616"/>
              </a:xfrm>
              <a:prstGeom prst="rect">
                <a:avLst/>
              </a:prstGeom>
              <a:noFill/>
              <a:ln>
                <a:noFill/>
              </a:ln>
            </p:spPr>
            <p:txBody>
              <a:bodyPr spcFirstLastPara="1" wrap="square" lIns="50800" tIns="50800" rIns="50800" bIns="50800" anchor="ctr" anchorCtr="0">
                <a:noAutofit/>
              </a:bodyPr>
              <a:lstStyle/>
              <a:p>
                <a:pPr marL="0" marR="0" lvl="0" indent="0" algn="ctr" rtl="0">
                  <a:lnSpc>
                    <a:spcPct val="89166"/>
                  </a:lnSpc>
                  <a:spcBef>
                    <a:spcPts val="0"/>
                  </a:spcBef>
                  <a:spcAft>
                    <a:spcPts val="0"/>
                  </a:spcAft>
                  <a:buNone/>
                </a:pPr>
                <a:endParaRPr sz="1800" dirty="0">
                  <a:solidFill>
                    <a:schemeClr val="dk1"/>
                  </a:solidFill>
                  <a:latin typeface="Calibri"/>
                  <a:ea typeface="Calibri"/>
                  <a:cs typeface="Calibri"/>
                  <a:sym typeface="Calibri"/>
                </a:endParaRPr>
              </a:p>
            </p:txBody>
          </p:sp>
        </p:grpSp>
        <p:sp>
          <p:nvSpPr>
            <p:cNvPr id="373" name="Google Shape;373;p11"/>
            <p:cNvSpPr txBox="1"/>
            <p:nvPr/>
          </p:nvSpPr>
          <p:spPr>
            <a:xfrm>
              <a:off x="365488" y="310151"/>
              <a:ext cx="14958904" cy="2288062"/>
            </a:xfrm>
            <a:prstGeom prst="rect">
              <a:avLst/>
            </a:prstGeom>
            <a:noFill/>
            <a:ln>
              <a:noFill/>
            </a:ln>
          </p:spPr>
          <p:txBody>
            <a:bodyPr spcFirstLastPara="1" wrap="square" lIns="0" tIns="0" rIns="0" bIns="0" anchor="t" anchorCtr="0">
              <a:spAutoFit/>
            </a:bodyPr>
            <a:lstStyle/>
            <a:p>
              <a:pPr marL="0" marR="0" lvl="0" indent="0" algn="ctr" rtl="0">
                <a:lnSpc>
                  <a:spcPct val="130010"/>
                </a:lnSpc>
                <a:spcBef>
                  <a:spcPts val="0"/>
                </a:spcBef>
                <a:spcAft>
                  <a:spcPts val="0"/>
                </a:spcAft>
                <a:buNone/>
              </a:pPr>
              <a:r>
                <a:rPr lang="en-GB" sz="2859" b="1" i="1" dirty="0" smtClean="0">
                  <a:solidFill>
                    <a:srgbClr val="05445E"/>
                  </a:solidFill>
                  <a:latin typeface="Overpass"/>
                  <a:ea typeface="Overpass"/>
                  <a:cs typeface="Overpass"/>
                  <a:sym typeface="Overpass"/>
                </a:rPr>
                <a:t>2-3 women killed every week in England and Wales by current or ex partner (ONS 2019) </a:t>
              </a:r>
            </a:p>
            <a:p>
              <a:pPr marL="0" marR="0" lvl="0" indent="0" algn="ctr" rtl="0">
                <a:lnSpc>
                  <a:spcPct val="130010"/>
                </a:lnSpc>
                <a:spcBef>
                  <a:spcPts val="0"/>
                </a:spcBef>
                <a:spcAft>
                  <a:spcPts val="0"/>
                </a:spcAft>
                <a:buNone/>
              </a:pPr>
              <a:r>
                <a:rPr lang="en-US" sz="2859" b="1" i="1" dirty="0" smtClean="0">
                  <a:solidFill>
                    <a:srgbClr val="05445E"/>
                  </a:solidFill>
                  <a:latin typeface="Overpass"/>
                  <a:sym typeface="Overpass"/>
                </a:rPr>
                <a:t>Cost of DVA to Health  £</a:t>
              </a:r>
              <a:r>
                <a:rPr lang="en-US" sz="2859" b="1" i="1" dirty="0">
                  <a:solidFill>
                    <a:srgbClr val="05445E"/>
                  </a:solidFill>
                  <a:latin typeface="Overpass"/>
                  <a:sym typeface="Overpass"/>
                </a:rPr>
                <a:t>2</a:t>
              </a:r>
              <a:r>
                <a:rPr lang="en-US" sz="2859" b="1" i="1" dirty="0" smtClean="0">
                  <a:solidFill>
                    <a:srgbClr val="05445E"/>
                  </a:solidFill>
                  <a:latin typeface="Overpass"/>
                  <a:sym typeface="Overpass"/>
                </a:rPr>
                <a:t>.3 billion (Home Office 2019)   </a:t>
              </a:r>
              <a:endParaRPr b="1" i="1" dirty="0"/>
            </a:p>
          </p:txBody>
        </p:sp>
      </p:grpSp>
      <p:sp>
        <p:nvSpPr>
          <p:cNvPr id="376" name="Google Shape;376;p11"/>
          <p:cNvSpPr txBox="1"/>
          <p:nvPr/>
        </p:nvSpPr>
        <p:spPr>
          <a:xfrm>
            <a:off x="8490121" y="3969887"/>
            <a:ext cx="1950733" cy="323165"/>
          </a:xfrm>
          <a:prstGeom prst="rect">
            <a:avLst/>
          </a:prstGeom>
          <a:noFill/>
          <a:ln>
            <a:noFill/>
          </a:ln>
        </p:spPr>
        <p:txBody>
          <a:bodyPr spcFirstLastPara="1" wrap="square" lIns="0" tIns="0" rIns="0" bIns="0" anchor="t" anchorCtr="0">
            <a:spAutoFit/>
          </a:bodyPr>
          <a:lstStyle/>
          <a:p>
            <a:pPr lvl="0">
              <a:lnSpc>
                <a:spcPct val="150000"/>
              </a:lnSpc>
            </a:pPr>
            <a:r>
              <a:rPr lang="en-US" dirty="0">
                <a:solidFill>
                  <a:srgbClr val="05445E"/>
                </a:solidFill>
                <a:latin typeface="Overpass"/>
                <a:ea typeface="Overpass"/>
                <a:cs typeface="Overpass"/>
                <a:sym typeface="Overpass"/>
              </a:rPr>
              <a:t>DA has been a feature </a:t>
            </a:r>
            <a:r>
              <a:rPr lang="en-US" dirty="0" smtClean="0">
                <a:solidFill>
                  <a:srgbClr val="05445E"/>
                </a:solidFill>
                <a:latin typeface="Overpass"/>
                <a:ea typeface="Overpass"/>
                <a:cs typeface="Overpass"/>
                <a:sym typeface="Overpass"/>
              </a:rPr>
              <a:t>in</a:t>
            </a:r>
            <a:endParaRPr lang="en-US" sz="2800" dirty="0">
              <a:solidFill>
                <a:schemeClr val="bg1"/>
              </a:solidFill>
            </a:endParaRPr>
          </a:p>
        </p:txBody>
      </p:sp>
      <p:sp>
        <p:nvSpPr>
          <p:cNvPr id="2" name="AutoShape 2" descr="Standing Togeth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6" name="Google Shape;650;p22"/>
          <p:cNvSpPr/>
          <p:nvPr/>
        </p:nvSpPr>
        <p:spPr>
          <a:xfrm>
            <a:off x="9115768" y="2325832"/>
            <a:ext cx="8180340" cy="2036159"/>
          </a:xfrm>
          <a:custGeom>
            <a:avLst/>
            <a:gdLst/>
            <a:ahLst/>
            <a:cxnLst/>
            <a:rect l="l" t="t" r="r" b="b"/>
            <a:pathLst>
              <a:path w="19062296" h="3205480" extrusionOk="0">
                <a:moveTo>
                  <a:pt x="18272356" y="3205480"/>
                </a:moveTo>
                <a:lnTo>
                  <a:pt x="0" y="3205480"/>
                </a:lnTo>
                <a:lnTo>
                  <a:pt x="791210" y="1602740"/>
                </a:lnTo>
                <a:lnTo>
                  <a:pt x="0" y="0"/>
                </a:lnTo>
                <a:lnTo>
                  <a:pt x="18272356" y="0"/>
                </a:lnTo>
                <a:lnTo>
                  <a:pt x="19062296" y="1602740"/>
                </a:lnTo>
                <a:lnTo>
                  <a:pt x="18272356" y="3205480"/>
                </a:lnTo>
                <a:close/>
              </a:path>
            </a:pathLst>
          </a:custGeom>
          <a:solidFill>
            <a:srgbClr val="A7D8EB"/>
          </a:solidFill>
          <a:ln>
            <a:noFill/>
          </a:ln>
        </p:spPr>
        <p:txBody>
          <a:bodyPr spcFirstLastPara="1" wrap="square" lIns="91425" tIns="45700" rIns="91425" bIns="45700" anchor="t" anchorCtr="0">
            <a:noAutofit/>
          </a:bodyPr>
          <a:lstStyle/>
          <a:p>
            <a:pPr lvl="0" algn="ctr">
              <a:lnSpc>
                <a:spcPct val="150000"/>
              </a:lnSpc>
            </a:pPr>
            <a:r>
              <a:rPr lang="en-US" sz="2400" b="1" dirty="0">
                <a:solidFill>
                  <a:srgbClr val="05445E"/>
                </a:solidFill>
                <a:latin typeface="Overpass"/>
                <a:ea typeface="Overpass"/>
                <a:cs typeface="Overpass"/>
                <a:sym typeface="Overpass"/>
              </a:rPr>
              <a:t>DA has been a feature in two-thirds of the serious practice reviews where a child has died</a:t>
            </a:r>
            <a:r>
              <a:rPr lang="en-US" sz="2400" b="1" dirty="0" smtClean="0">
                <a:solidFill>
                  <a:srgbClr val="05445E"/>
                </a:solidFill>
                <a:latin typeface="Overpass"/>
                <a:ea typeface="Overpass"/>
                <a:cs typeface="Overpass"/>
                <a:sym typeface="Overpass"/>
              </a:rPr>
              <a:t>.  </a:t>
            </a:r>
          </a:p>
          <a:p>
            <a:pPr lvl="0" algn="ctr">
              <a:lnSpc>
                <a:spcPct val="150000"/>
              </a:lnSpc>
            </a:pPr>
            <a:r>
              <a:rPr lang="en-US" sz="2400" b="1" dirty="0" smtClean="0">
                <a:solidFill>
                  <a:srgbClr val="FF0000"/>
                </a:solidFill>
                <a:latin typeface="Overpass"/>
                <a:sym typeface="Overpass"/>
              </a:rPr>
              <a:t>Safeguarding Children </a:t>
            </a:r>
            <a:endParaRPr lang="en-US" sz="2400" b="1" dirty="0">
              <a:solidFill>
                <a:srgbClr val="FF0000"/>
              </a:solidFill>
            </a:endParaRPr>
          </a:p>
        </p:txBody>
      </p:sp>
      <p:sp>
        <p:nvSpPr>
          <p:cNvPr id="57" name="Google Shape;649;p22"/>
          <p:cNvSpPr/>
          <p:nvPr/>
        </p:nvSpPr>
        <p:spPr>
          <a:xfrm>
            <a:off x="9308735" y="4525665"/>
            <a:ext cx="7987373" cy="3254484"/>
          </a:xfrm>
          <a:custGeom>
            <a:avLst/>
            <a:gdLst/>
            <a:ahLst/>
            <a:cxnLst/>
            <a:rect l="l" t="t" r="r" b="b"/>
            <a:pathLst>
              <a:path w="19704508" h="3205480" extrusionOk="0">
                <a:moveTo>
                  <a:pt x="18914567" y="3205480"/>
                </a:moveTo>
                <a:lnTo>
                  <a:pt x="0" y="3205480"/>
                </a:lnTo>
                <a:lnTo>
                  <a:pt x="791210" y="1602740"/>
                </a:lnTo>
                <a:lnTo>
                  <a:pt x="0" y="0"/>
                </a:lnTo>
                <a:lnTo>
                  <a:pt x="18914567" y="0"/>
                </a:lnTo>
                <a:lnTo>
                  <a:pt x="19704508" y="1602740"/>
                </a:lnTo>
                <a:lnTo>
                  <a:pt x="18914567" y="3205480"/>
                </a:lnTo>
                <a:close/>
              </a:path>
            </a:pathLst>
          </a:custGeom>
          <a:solidFill>
            <a:srgbClr val="A7D8EB"/>
          </a:solidFill>
          <a:ln>
            <a:noFill/>
          </a:ln>
        </p:spPr>
        <p:txBody>
          <a:bodyPr spcFirstLastPara="1" wrap="square" lIns="91425" tIns="45700" rIns="91425" bIns="45700" anchor="t" anchorCtr="0">
            <a:noAutofit/>
          </a:bodyPr>
          <a:lstStyle/>
          <a:p>
            <a:pPr marL="518160" lvl="1" indent="-259079" algn="ctr">
              <a:lnSpc>
                <a:spcPct val="139958"/>
              </a:lnSpc>
              <a:buClr>
                <a:srgbClr val="05445E"/>
              </a:buClr>
              <a:buSzPts val="2400"/>
              <a:buFont typeface="Arial"/>
              <a:buChar char="•"/>
            </a:pPr>
            <a:r>
              <a:rPr lang="en-US" sz="2400" dirty="0">
                <a:solidFill>
                  <a:srgbClr val="05445E"/>
                </a:solidFill>
                <a:latin typeface="Overpass"/>
                <a:ea typeface="Overpass"/>
                <a:cs typeface="Overpass"/>
                <a:sym typeface="Overpass"/>
              </a:rPr>
              <a:t>DA is included in the Health and Care Act </a:t>
            </a:r>
            <a:r>
              <a:rPr lang="en-US" sz="2400" dirty="0" smtClean="0">
                <a:solidFill>
                  <a:srgbClr val="05445E"/>
                </a:solidFill>
                <a:latin typeface="Overpass"/>
                <a:ea typeface="Overpass"/>
                <a:cs typeface="Overpass"/>
                <a:sym typeface="Overpass"/>
              </a:rPr>
              <a:t>2022</a:t>
            </a:r>
          </a:p>
          <a:p>
            <a:pPr marL="518160" lvl="1" indent="-259079" algn="ctr">
              <a:lnSpc>
                <a:spcPct val="139958"/>
              </a:lnSpc>
              <a:buClr>
                <a:srgbClr val="05445E"/>
              </a:buClr>
              <a:buSzPts val="2400"/>
              <a:buFont typeface="Arial"/>
              <a:buChar char="•"/>
            </a:pPr>
            <a:r>
              <a:rPr lang="en-US" sz="2400" dirty="0" smtClean="0">
                <a:solidFill>
                  <a:srgbClr val="05445E"/>
                </a:solidFill>
                <a:latin typeface="Overpass"/>
                <a:ea typeface="Overpass"/>
                <a:cs typeface="Overpass"/>
                <a:sym typeface="Overpass"/>
              </a:rPr>
              <a:t>Vulnerable Adult / Adults that lack capacity. </a:t>
            </a:r>
          </a:p>
          <a:p>
            <a:pPr marL="259081" lvl="1" algn="ctr">
              <a:lnSpc>
                <a:spcPct val="139958"/>
              </a:lnSpc>
              <a:buClr>
                <a:srgbClr val="05445E"/>
              </a:buClr>
              <a:buSzPts val="2400"/>
            </a:pPr>
            <a:r>
              <a:rPr lang="en-US" sz="2400" dirty="0" smtClean="0">
                <a:solidFill>
                  <a:srgbClr val="05445E"/>
                </a:solidFill>
                <a:latin typeface="Overpass"/>
                <a:ea typeface="Overpass"/>
                <a:cs typeface="Overpass"/>
                <a:sym typeface="Overpass"/>
              </a:rPr>
              <a:t>LD - 2x more likely to experience DA</a:t>
            </a:r>
            <a:endParaRPr lang="en-US" sz="2400" dirty="0">
              <a:solidFill>
                <a:srgbClr val="05445E"/>
              </a:solidFill>
              <a:latin typeface="Overpass"/>
              <a:sym typeface="Overpass"/>
            </a:endParaRPr>
          </a:p>
          <a:p>
            <a:pPr marL="518160" lvl="1" indent="-259079" algn="ctr">
              <a:lnSpc>
                <a:spcPct val="139958"/>
              </a:lnSpc>
              <a:buClr>
                <a:srgbClr val="05445E"/>
              </a:buClr>
              <a:buSzPts val="2400"/>
              <a:buFont typeface="Arial"/>
              <a:buChar char="•"/>
            </a:pPr>
            <a:r>
              <a:rPr lang="en-US" sz="2400" dirty="0" smtClean="0">
                <a:solidFill>
                  <a:srgbClr val="05445E"/>
                </a:solidFill>
                <a:latin typeface="Overpass"/>
                <a:sym typeface="Overpass"/>
              </a:rPr>
              <a:t>Majority of DHRs in Herefordshire involve </a:t>
            </a:r>
          </a:p>
          <a:p>
            <a:pPr marL="259081" lvl="1" algn="ctr">
              <a:lnSpc>
                <a:spcPct val="139958"/>
              </a:lnSpc>
              <a:buClr>
                <a:srgbClr val="05445E"/>
              </a:buClr>
              <a:buSzPts val="2400"/>
            </a:pPr>
            <a:r>
              <a:rPr lang="en-US" sz="2400" dirty="0" smtClean="0">
                <a:solidFill>
                  <a:srgbClr val="05445E"/>
                </a:solidFill>
                <a:latin typeface="Overpass"/>
                <a:sym typeface="Overpass"/>
              </a:rPr>
              <a:t>Older adults</a:t>
            </a:r>
            <a:endParaRPr lang="en-US" sz="2400" b="1" dirty="0" smtClean="0">
              <a:solidFill>
                <a:srgbClr val="FF0000"/>
              </a:solidFill>
              <a:latin typeface="Overpass"/>
              <a:ea typeface="Overpass"/>
              <a:cs typeface="Overpass"/>
              <a:sym typeface="Overpass"/>
            </a:endParaRPr>
          </a:p>
          <a:p>
            <a:pPr marL="259081" lvl="1" algn="ctr">
              <a:lnSpc>
                <a:spcPct val="139958"/>
              </a:lnSpc>
              <a:buClr>
                <a:srgbClr val="05445E"/>
              </a:buClr>
              <a:buSzPts val="2400"/>
            </a:pPr>
            <a:r>
              <a:rPr lang="en-US" sz="2400" b="1" dirty="0" smtClean="0">
                <a:solidFill>
                  <a:srgbClr val="FF0000"/>
                </a:solidFill>
                <a:latin typeface="Overpass"/>
                <a:ea typeface="Overpass"/>
                <a:cs typeface="Overpass"/>
                <a:sym typeface="Overpass"/>
              </a:rPr>
              <a:t>Adult Safeguarding</a:t>
            </a:r>
          </a:p>
          <a:p>
            <a:pPr marL="518160" lvl="1" indent="-259079">
              <a:lnSpc>
                <a:spcPct val="139958"/>
              </a:lnSpc>
              <a:buClr>
                <a:srgbClr val="05445E"/>
              </a:buClr>
              <a:buSzPts val="2400"/>
              <a:buFont typeface="Arial"/>
              <a:buChar char="•"/>
            </a:pPr>
            <a:endParaRPr lang="en-US" sz="2400" dirty="0" smtClean="0">
              <a:solidFill>
                <a:srgbClr val="05445E"/>
              </a:solidFill>
              <a:latin typeface="Overpass"/>
              <a:ea typeface="Overpass"/>
              <a:cs typeface="Overpass"/>
              <a:sym typeface="Overpass"/>
            </a:endParaRPr>
          </a:p>
          <a:p>
            <a:pPr marL="518160" lvl="1" indent="-259079">
              <a:lnSpc>
                <a:spcPct val="139958"/>
              </a:lnSpc>
              <a:buClr>
                <a:srgbClr val="05445E"/>
              </a:buClr>
              <a:buSzPts val="2400"/>
              <a:buFont typeface="Arial"/>
              <a:buChar cha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69"/>
                                        </p:tgtEl>
                                        <p:attrNameLst>
                                          <p:attrName>style.visibility</p:attrName>
                                        </p:attrNameLst>
                                      </p:cBhvr>
                                      <p:to>
                                        <p:strVal val="visible"/>
                                      </p:to>
                                    </p:set>
                                    <p:animEffect transition="in" filter="fade">
                                      <p:cBhvr>
                                        <p:cTn id="31" dur="500"/>
                                        <p:tgtEl>
                                          <p:spTgt spid="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0"/>
          <p:cNvSpPr/>
          <p:nvPr/>
        </p:nvSpPr>
        <p:spPr>
          <a:xfrm>
            <a:off x="651421"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9276" b="-9275"/>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87" name="Google Shape;287;p10"/>
          <p:cNvSpPr/>
          <p:nvPr/>
        </p:nvSpPr>
        <p:spPr>
          <a:xfrm>
            <a:off x="2794314" y="5747013"/>
            <a:ext cx="5447988" cy="3529887"/>
          </a:xfrm>
          <a:custGeom>
            <a:avLst/>
            <a:gdLst/>
            <a:ahLst/>
            <a:cxnLst/>
            <a:rect l="l" t="t" r="r" b="b"/>
            <a:pathLst>
              <a:path w="6957079" h="6806585" extrusionOk="0">
                <a:moveTo>
                  <a:pt x="0" y="0"/>
                </a:moveTo>
                <a:lnTo>
                  <a:pt x="0" y="6806585"/>
                </a:lnTo>
                <a:lnTo>
                  <a:pt x="6957079" y="6806585"/>
                </a:lnTo>
                <a:lnTo>
                  <a:pt x="6957079" y="0"/>
                </a:lnTo>
                <a:lnTo>
                  <a:pt x="0" y="0"/>
                </a:lnTo>
                <a:close/>
                <a:moveTo>
                  <a:pt x="6896119" y="6745625"/>
                </a:moveTo>
                <a:lnTo>
                  <a:pt x="59690" y="6745625"/>
                </a:lnTo>
                <a:lnTo>
                  <a:pt x="59690" y="59690"/>
                </a:lnTo>
                <a:lnTo>
                  <a:pt x="6896119" y="59690"/>
                </a:lnTo>
                <a:lnTo>
                  <a:pt x="6896119" y="674562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9" name="Google Shape;289;p10"/>
          <p:cNvSpPr txBox="1"/>
          <p:nvPr/>
        </p:nvSpPr>
        <p:spPr>
          <a:xfrm>
            <a:off x="2955293" y="401305"/>
            <a:ext cx="13908856" cy="1083245"/>
          </a:xfrm>
          <a:prstGeom prst="rect">
            <a:avLst/>
          </a:prstGeom>
          <a:noFill/>
          <a:ln>
            <a:noFill/>
          </a:ln>
        </p:spPr>
        <p:txBody>
          <a:bodyPr spcFirstLastPara="1" wrap="square" lIns="0" tIns="0" rIns="0" bIns="0" anchor="t" anchorCtr="0">
            <a:spAutoFit/>
          </a:bodyPr>
          <a:lstStyle/>
          <a:p>
            <a:pPr marL="0" marR="0" lvl="0" indent="0" algn="ctr" rtl="0">
              <a:lnSpc>
                <a:spcPct val="110001"/>
              </a:lnSpc>
              <a:spcBef>
                <a:spcPts val="0"/>
              </a:spcBef>
              <a:spcAft>
                <a:spcPts val="0"/>
              </a:spcAft>
              <a:buNone/>
            </a:pPr>
            <a:r>
              <a:rPr lang="en-GB" sz="6399" b="1" dirty="0" smtClean="0">
                <a:solidFill>
                  <a:srgbClr val="FFFFFF"/>
                </a:solidFill>
                <a:latin typeface="Overpass"/>
                <a:sym typeface="Overpass"/>
              </a:rPr>
              <a:t>Domestic Abuse in Herefordshire</a:t>
            </a:r>
            <a:endParaRPr dirty="0"/>
          </a:p>
        </p:txBody>
      </p:sp>
      <p:grpSp>
        <p:nvGrpSpPr>
          <p:cNvPr id="290" name="Google Shape;290;p10"/>
          <p:cNvGrpSpPr/>
          <p:nvPr/>
        </p:nvGrpSpPr>
        <p:grpSpPr>
          <a:xfrm>
            <a:off x="-22167" y="0"/>
            <a:ext cx="2295525" cy="10292715"/>
            <a:chOff x="0" y="0"/>
            <a:chExt cx="3060700" cy="13723620"/>
          </a:xfrm>
        </p:grpSpPr>
        <p:sp>
          <p:nvSpPr>
            <p:cNvPr id="291" name="Google Shape;291;p10"/>
            <p:cNvSpPr/>
            <p:nvPr/>
          </p:nvSpPr>
          <p:spPr>
            <a:xfrm>
              <a:off x="0" y="0"/>
              <a:ext cx="3060700" cy="13723620"/>
            </a:xfrm>
            <a:prstGeom prst="rect">
              <a:avLst/>
            </a:prstGeom>
            <a:solidFill>
              <a:srgbClr val="C2D6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2" name="Google Shape;292;p10"/>
            <p:cNvSpPr/>
            <p:nvPr/>
          </p:nvSpPr>
          <p:spPr>
            <a:xfrm>
              <a:off x="292056" y="9888223"/>
              <a:ext cx="2476588" cy="1374506"/>
            </a:xfrm>
            <a:custGeom>
              <a:avLst/>
              <a:gdLst/>
              <a:ahLst/>
              <a:cxnLst/>
              <a:rect l="l" t="t" r="r" b="b"/>
              <a:pathLst>
                <a:path w="2476588" h="1374506" extrusionOk="0">
                  <a:moveTo>
                    <a:pt x="0" y="0"/>
                  </a:moveTo>
                  <a:lnTo>
                    <a:pt x="2476588" y="0"/>
                  </a:lnTo>
                  <a:lnTo>
                    <a:pt x="2476588" y="1374507"/>
                  </a:lnTo>
                  <a:lnTo>
                    <a:pt x="0" y="1374507"/>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3" name="Google Shape;293;p10"/>
            <p:cNvSpPr/>
            <p:nvPr/>
          </p:nvSpPr>
          <p:spPr>
            <a:xfrm>
              <a:off x="292056" y="814070"/>
              <a:ext cx="2469469" cy="1370555"/>
            </a:xfrm>
            <a:custGeom>
              <a:avLst/>
              <a:gdLst/>
              <a:ahLst/>
              <a:cxnLst/>
              <a:rect l="l" t="t" r="r" b="b"/>
              <a:pathLst>
                <a:path w="2469469" h="1370555" extrusionOk="0">
                  <a:moveTo>
                    <a:pt x="0" y="0"/>
                  </a:moveTo>
                  <a:lnTo>
                    <a:pt x="2469469" y="0"/>
                  </a:lnTo>
                  <a:lnTo>
                    <a:pt x="2469469" y="1370555"/>
                  </a:lnTo>
                  <a:lnTo>
                    <a:pt x="0" y="1370555"/>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4" name="Google Shape;294;p10"/>
            <p:cNvSpPr txBox="1"/>
            <p:nvPr/>
          </p:nvSpPr>
          <p:spPr>
            <a:xfrm>
              <a:off x="396602" y="11537950"/>
              <a:ext cx="2352110" cy="814070"/>
            </a:xfrm>
            <a:prstGeom prst="rect">
              <a:avLst/>
            </a:prstGeom>
            <a:noFill/>
            <a:ln>
              <a:noFill/>
            </a:ln>
          </p:spPr>
          <p:txBody>
            <a:bodyPr spcFirstLastPara="1" wrap="square" lIns="0" tIns="0" rIns="0" bIns="0" anchor="t" anchorCtr="0">
              <a:spAutoFit/>
            </a:bodyPr>
            <a:lstStyle/>
            <a:p>
              <a:pPr marL="0" marR="0" lvl="0" indent="0" algn="l" rtl="0">
                <a:lnSpc>
                  <a:spcPct val="107000"/>
                </a:lnSpc>
                <a:spcBef>
                  <a:spcPts val="0"/>
                </a:spcBef>
                <a:spcAft>
                  <a:spcPts val="0"/>
                </a:spcAft>
                <a:buNone/>
              </a:pPr>
              <a:r>
                <a:rPr lang="en-GB" sz="1500" b="1" u="none">
                  <a:solidFill>
                    <a:srgbClr val="FFFFFF"/>
                  </a:solidFill>
                  <a:latin typeface="Overpass"/>
                  <a:ea typeface="Overpass"/>
                  <a:cs typeface="Overpass"/>
                  <a:sym typeface="Overpass"/>
                </a:rPr>
                <a:t>©IRISi Ltd </a:t>
              </a:r>
              <a:endParaRPr/>
            </a:p>
            <a:p>
              <a:pPr marL="0" marR="0" lvl="0" indent="0" algn="l" rtl="0">
                <a:lnSpc>
                  <a:spcPct val="107000"/>
                </a:lnSpc>
                <a:spcBef>
                  <a:spcPts val="0"/>
                </a:spcBef>
                <a:spcAft>
                  <a:spcPts val="0"/>
                </a:spcAft>
                <a:buNone/>
              </a:pPr>
              <a:r>
                <a:rPr lang="en-GB" sz="1500" b="1" u="none">
                  <a:solidFill>
                    <a:srgbClr val="FFFFFF"/>
                  </a:solidFill>
                  <a:latin typeface="Overpass"/>
                  <a:ea typeface="Overpass"/>
                  <a:cs typeface="Overpass"/>
                  <a:sym typeface="Overpass"/>
                </a:rPr>
                <a:t>and University of Bristol</a:t>
              </a:r>
              <a:endParaRPr/>
            </a:p>
          </p:txBody>
        </p:sp>
      </p:grpSp>
      <p:sp>
        <p:nvSpPr>
          <p:cNvPr id="10" name="Google Shape;287;p10"/>
          <p:cNvSpPr/>
          <p:nvPr/>
        </p:nvSpPr>
        <p:spPr>
          <a:xfrm>
            <a:off x="12735291" y="1997233"/>
            <a:ext cx="5542267" cy="3529887"/>
          </a:xfrm>
          <a:custGeom>
            <a:avLst/>
            <a:gdLst/>
            <a:ahLst/>
            <a:cxnLst/>
            <a:rect l="l" t="t" r="r" b="b"/>
            <a:pathLst>
              <a:path w="6957079" h="6806585" extrusionOk="0">
                <a:moveTo>
                  <a:pt x="0" y="0"/>
                </a:moveTo>
                <a:lnTo>
                  <a:pt x="0" y="6806585"/>
                </a:lnTo>
                <a:lnTo>
                  <a:pt x="6957079" y="6806585"/>
                </a:lnTo>
                <a:lnTo>
                  <a:pt x="6957079" y="0"/>
                </a:lnTo>
                <a:lnTo>
                  <a:pt x="0" y="0"/>
                </a:lnTo>
                <a:close/>
                <a:moveTo>
                  <a:pt x="6896119" y="6745625"/>
                </a:moveTo>
                <a:lnTo>
                  <a:pt x="59690" y="6745625"/>
                </a:lnTo>
                <a:lnTo>
                  <a:pt x="59690" y="59690"/>
                </a:lnTo>
                <a:lnTo>
                  <a:pt x="6896119" y="59690"/>
                </a:lnTo>
                <a:lnTo>
                  <a:pt x="6896119" y="674562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289;p10"/>
          <p:cNvSpPr txBox="1"/>
          <p:nvPr/>
        </p:nvSpPr>
        <p:spPr>
          <a:xfrm>
            <a:off x="3061575" y="2126959"/>
            <a:ext cx="5338830" cy="541687"/>
          </a:xfrm>
          <a:prstGeom prst="rect">
            <a:avLst/>
          </a:prstGeom>
          <a:noFill/>
          <a:ln>
            <a:noFill/>
          </a:ln>
        </p:spPr>
        <p:txBody>
          <a:bodyPr spcFirstLastPara="1" wrap="square" lIns="0" tIns="0" rIns="0" bIns="0" anchor="t" anchorCtr="0">
            <a:spAutoFit/>
          </a:bodyPr>
          <a:lstStyle/>
          <a:p>
            <a:pPr marL="0" marR="0" lvl="0" indent="0" algn="ctr" rtl="0">
              <a:lnSpc>
                <a:spcPct val="110001"/>
              </a:lnSpc>
              <a:spcBef>
                <a:spcPts val="0"/>
              </a:spcBef>
              <a:spcAft>
                <a:spcPts val="0"/>
              </a:spcAft>
              <a:buNone/>
            </a:pPr>
            <a:r>
              <a:rPr lang="en-GB" sz="3200" b="1" dirty="0" smtClean="0">
                <a:solidFill>
                  <a:srgbClr val="FFFFFF"/>
                </a:solidFill>
                <a:latin typeface="Overpass"/>
                <a:sym typeface="Overpass"/>
              </a:rPr>
              <a:t>Older Women</a:t>
            </a:r>
            <a:endParaRPr sz="3200" dirty="0"/>
          </a:p>
        </p:txBody>
      </p:sp>
      <p:sp>
        <p:nvSpPr>
          <p:cNvPr id="13" name="Google Shape;289;p10"/>
          <p:cNvSpPr txBox="1"/>
          <p:nvPr/>
        </p:nvSpPr>
        <p:spPr>
          <a:xfrm>
            <a:off x="13034735" y="2058531"/>
            <a:ext cx="5338830" cy="541687"/>
          </a:xfrm>
          <a:prstGeom prst="rect">
            <a:avLst/>
          </a:prstGeom>
          <a:noFill/>
          <a:ln>
            <a:noFill/>
          </a:ln>
        </p:spPr>
        <p:txBody>
          <a:bodyPr spcFirstLastPara="1" wrap="square" lIns="0" tIns="0" rIns="0" bIns="0" anchor="t" anchorCtr="0">
            <a:spAutoFit/>
          </a:bodyPr>
          <a:lstStyle/>
          <a:p>
            <a:pPr marL="0" marR="0" lvl="0" indent="0" algn="ctr" rtl="0">
              <a:lnSpc>
                <a:spcPct val="110001"/>
              </a:lnSpc>
              <a:spcBef>
                <a:spcPts val="0"/>
              </a:spcBef>
              <a:spcAft>
                <a:spcPts val="0"/>
              </a:spcAft>
              <a:buNone/>
            </a:pPr>
            <a:r>
              <a:rPr lang="en-GB" sz="3200" b="1" dirty="0" smtClean="0">
                <a:solidFill>
                  <a:srgbClr val="FFFFFF"/>
                </a:solidFill>
                <a:latin typeface="Overpass"/>
                <a:sym typeface="Overpass"/>
              </a:rPr>
              <a:t>Rural Area</a:t>
            </a:r>
            <a:endParaRPr sz="3200" dirty="0"/>
          </a:p>
        </p:txBody>
      </p:sp>
      <p:sp>
        <p:nvSpPr>
          <p:cNvPr id="14" name="Google Shape;289;p10"/>
          <p:cNvSpPr txBox="1"/>
          <p:nvPr/>
        </p:nvSpPr>
        <p:spPr>
          <a:xfrm>
            <a:off x="2955293" y="2934846"/>
            <a:ext cx="4842508" cy="2573012"/>
          </a:xfrm>
          <a:prstGeom prst="rect">
            <a:avLst/>
          </a:prstGeom>
          <a:noFill/>
          <a:ln>
            <a:noFill/>
          </a:ln>
        </p:spPr>
        <p:txBody>
          <a:bodyPr spcFirstLastPara="1" wrap="square" lIns="0" tIns="0" rIns="0" bIns="0" anchor="t" anchorCtr="0">
            <a:spAutoFit/>
          </a:bodyPr>
          <a:lstStyle/>
          <a:p>
            <a:pPr marL="457200" marR="0" lvl="0" indent="-457200" rtl="0">
              <a:lnSpc>
                <a:spcPct val="110001"/>
              </a:lnSpc>
              <a:spcBef>
                <a:spcPts val="0"/>
              </a:spcBef>
              <a:spcAft>
                <a:spcPts val="0"/>
              </a:spcAft>
              <a:buClr>
                <a:schemeClr val="bg1"/>
              </a:buClr>
              <a:buFont typeface="Arial" panose="020B0604020202020204" pitchFamily="34" charset="0"/>
              <a:buChar char="•"/>
            </a:pPr>
            <a:r>
              <a:rPr lang="en-GB" sz="2000" b="1" dirty="0" smtClean="0">
                <a:solidFill>
                  <a:schemeClr val="bg1"/>
                </a:solidFill>
              </a:rPr>
              <a:t>Between Apr 23 and Dec 23 West Mercia Women’s </a:t>
            </a:r>
            <a:r>
              <a:rPr lang="en-GB" sz="2000" b="1" dirty="0">
                <a:solidFill>
                  <a:schemeClr val="bg1"/>
                </a:solidFill>
              </a:rPr>
              <a:t>A</a:t>
            </a:r>
            <a:r>
              <a:rPr lang="en-GB" sz="2000" b="1" dirty="0" smtClean="0">
                <a:solidFill>
                  <a:schemeClr val="bg1"/>
                </a:solidFill>
              </a:rPr>
              <a:t>id found that 15% of referrals were for over 50’s</a:t>
            </a:r>
          </a:p>
          <a:p>
            <a:pPr marL="457200" marR="0" lvl="0" indent="-457200" rtl="0">
              <a:lnSpc>
                <a:spcPct val="110001"/>
              </a:lnSpc>
              <a:spcBef>
                <a:spcPts val="0"/>
              </a:spcBef>
              <a:spcAft>
                <a:spcPts val="0"/>
              </a:spcAft>
              <a:buClr>
                <a:schemeClr val="bg1"/>
              </a:buClr>
              <a:buFont typeface="Arial" panose="020B0604020202020204" pitchFamily="34" charset="0"/>
              <a:buChar char="•"/>
            </a:pPr>
            <a:r>
              <a:rPr lang="en-GB" sz="2000" b="1" dirty="0" smtClean="0">
                <a:solidFill>
                  <a:schemeClr val="bg1"/>
                </a:solidFill>
              </a:rPr>
              <a:t>Less likely to make disclosures of Abuse due to Generational Societal Acceptances</a:t>
            </a:r>
          </a:p>
          <a:p>
            <a:pPr marL="457200" marR="0" lvl="0" indent="-457200" rtl="0">
              <a:lnSpc>
                <a:spcPct val="110001"/>
              </a:lnSpc>
              <a:spcBef>
                <a:spcPts val="0"/>
              </a:spcBef>
              <a:spcAft>
                <a:spcPts val="0"/>
              </a:spcAft>
              <a:buFont typeface="Arial" panose="020B0604020202020204" pitchFamily="34" charset="0"/>
              <a:buChar char="•"/>
            </a:pPr>
            <a:endParaRPr sz="3200" dirty="0"/>
          </a:p>
        </p:txBody>
      </p:sp>
      <p:sp>
        <p:nvSpPr>
          <p:cNvPr id="15" name="Google Shape;289;p10"/>
          <p:cNvSpPr txBox="1"/>
          <p:nvPr/>
        </p:nvSpPr>
        <p:spPr>
          <a:xfrm>
            <a:off x="13416904" y="2564520"/>
            <a:ext cx="4578996" cy="3520964"/>
          </a:xfrm>
          <a:prstGeom prst="rect">
            <a:avLst/>
          </a:prstGeom>
          <a:noFill/>
          <a:ln>
            <a:noFill/>
          </a:ln>
        </p:spPr>
        <p:txBody>
          <a:bodyPr spcFirstLastPara="1" wrap="square" lIns="0" tIns="0" rIns="0" bIns="0" anchor="t" anchorCtr="0">
            <a:spAutoFit/>
          </a:bodyPr>
          <a:lstStyle/>
          <a:p>
            <a:pPr marL="457200" lvl="0" indent="-457200">
              <a:lnSpc>
                <a:spcPct val="110001"/>
              </a:lnSpc>
              <a:buClr>
                <a:schemeClr val="bg1"/>
              </a:buClr>
              <a:buFont typeface="Arial" panose="020B0604020202020204" pitchFamily="34" charset="0"/>
              <a:buChar char="•"/>
            </a:pPr>
            <a:r>
              <a:rPr lang="en-US" sz="1800" b="1" dirty="0">
                <a:solidFill>
                  <a:schemeClr val="bg1"/>
                </a:solidFill>
                <a:latin typeface="Arial" panose="020B0604020202020204" pitchFamily="34" charset="0"/>
                <a:cs typeface="Arial" panose="020B0604020202020204" pitchFamily="34" charset="0"/>
              </a:rPr>
              <a:t>Abuse </a:t>
            </a:r>
            <a:r>
              <a:rPr lang="en-US" sz="1800" b="1" dirty="0" smtClean="0">
                <a:solidFill>
                  <a:schemeClr val="bg1"/>
                </a:solidFill>
                <a:latin typeface="Arial" panose="020B0604020202020204" pitchFamily="34" charset="0"/>
                <a:cs typeface="Arial" panose="020B0604020202020204" pitchFamily="34" charset="0"/>
              </a:rPr>
              <a:t>lasts up to  </a:t>
            </a:r>
            <a:r>
              <a:rPr lang="en-US" sz="1800" b="1" dirty="0">
                <a:solidFill>
                  <a:schemeClr val="bg1"/>
                </a:solidFill>
                <a:latin typeface="Arial" panose="020B0604020202020204" pitchFamily="34" charset="0"/>
                <a:cs typeface="Arial" panose="020B0604020202020204" pitchFamily="34" charset="0"/>
              </a:rPr>
              <a:t>25% longer in rural </a:t>
            </a:r>
            <a:r>
              <a:rPr lang="en-US" sz="1800" b="1" dirty="0" smtClean="0">
                <a:solidFill>
                  <a:schemeClr val="bg1"/>
                </a:solidFill>
                <a:latin typeface="Arial" panose="020B0604020202020204" pitchFamily="34" charset="0"/>
                <a:cs typeface="Arial" panose="020B0604020202020204" pitchFamily="34" charset="0"/>
              </a:rPr>
              <a:t>communities due to locality and Police responses can be inadequate</a:t>
            </a:r>
          </a:p>
          <a:p>
            <a:pPr marL="457200" lvl="0" indent="-457200">
              <a:lnSpc>
                <a:spcPct val="110001"/>
              </a:lnSpc>
              <a:buClr>
                <a:schemeClr val="bg1"/>
              </a:buClr>
              <a:buFont typeface="Arial" panose="020B0604020202020204" pitchFamily="34" charset="0"/>
              <a:buChar char="•"/>
            </a:pPr>
            <a:r>
              <a:rPr lang="en-GB" sz="1800" b="1" dirty="0" smtClean="0">
                <a:solidFill>
                  <a:schemeClr val="bg1"/>
                </a:solidFill>
                <a:latin typeface="Arial" panose="020B0604020202020204" pitchFamily="34" charset="0"/>
                <a:cs typeface="Arial" panose="020B0604020202020204" pitchFamily="34" charset="0"/>
              </a:rPr>
              <a:t>Close-knit </a:t>
            </a:r>
            <a:r>
              <a:rPr lang="en-GB" sz="1800" b="1" dirty="0">
                <a:solidFill>
                  <a:schemeClr val="bg1"/>
                </a:solidFill>
                <a:latin typeface="Arial" panose="020B0604020202020204" pitchFamily="34" charset="0"/>
                <a:cs typeface="Arial" panose="020B0604020202020204" pitchFamily="34" charset="0"/>
              </a:rPr>
              <a:t>rural communities facilitate abuse </a:t>
            </a:r>
            <a:r>
              <a:rPr lang="en-GB" sz="1800" b="1" dirty="0" smtClean="0">
                <a:solidFill>
                  <a:schemeClr val="bg1"/>
                </a:solidFill>
                <a:latin typeface="Arial" panose="020B0604020202020204" pitchFamily="34" charset="0"/>
                <a:cs typeface="Arial" panose="020B0604020202020204" pitchFamily="34" charset="0"/>
              </a:rPr>
              <a:t>– How local GP surgeries can be part of the close knit community</a:t>
            </a:r>
          </a:p>
          <a:p>
            <a:pPr lvl="0" algn="r">
              <a:lnSpc>
                <a:spcPct val="110001"/>
              </a:lnSpc>
              <a:buClr>
                <a:schemeClr val="bg1"/>
              </a:buClr>
            </a:pPr>
            <a:r>
              <a:rPr lang="en-US" sz="1800" dirty="0" err="1" smtClean="0">
                <a:solidFill>
                  <a:schemeClr val="bg1"/>
                </a:solidFill>
              </a:rPr>
              <a:t>Souce</a:t>
            </a:r>
            <a:r>
              <a:rPr lang="en-US" sz="1800" dirty="0" smtClean="0">
                <a:solidFill>
                  <a:schemeClr val="bg1"/>
                </a:solidFill>
              </a:rPr>
              <a:t>: </a:t>
            </a:r>
          </a:p>
          <a:p>
            <a:pPr lvl="0" algn="r">
              <a:lnSpc>
                <a:spcPct val="110001"/>
              </a:lnSpc>
              <a:buClr>
                <a:schemeClr val="bg1"/>
              </a:buClr>
            </a:pPr>
            <a:r>
              <a:rPr lang="en-US" sz="1800" dirty="0" smtClean="0">
                <a:solidFill>
                  <a:schemeClr val="bg1"/>
                </a:solidFill>
              </a:rPr>
              <a:t>Captive </a:t>
            </a:r>
            <a:r>
              <a:rPr lang="en-US" sz="1800" dirty="0">
                <a:solidFill>
                  <a:schemeClr val="bg1"/>
                </a:solidFill>
              </a:rPr>
              <a:t>and Controlled (National Rural Network 2019</a:t>
            </a:r>
            <a:r>
              <a:rPr lang="en-GB" sz="1800" dirty="0">
                <a:solidFill>
                  <a:srgbClr val="30C60C"/>
                </a:solidFill>
                <a:latin typeface="Arial" panose="020B0604020202020204" pitchFamily="34" charset="0"/>
                <a:cs typeface="Arial" panose="020B0604020202020204" pitchFamily="34" charset="0"/>
              </a:rPr>
              <a:t/>
            </a:r>
            <a:br>
              <a:rPr lang="en-GB" sz="1800" dirty="0">
                <a:solidFill>
                  <a:srgbClr val="30C60C"/>
                </a:solidFill>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
            </a:r>
            <a:br>
              <a:rPr lang="en-US" sz="1800" dirty="0">
                <a:latin typeface="Arial" panose="020B0604020202020204" pitchFamily="34" charset="0"/>
                <a:cs typeface="Arial" panose="020B0604020202020204" pitchFamily="34" charset="0"/>
              </a:rPr>
            </a:br>
            <a:r>
              <a:rPr lang="en-US" sz="1000" dirty="0" smtClean="0"/>
              <a:t>)</a:t>
            </a:r>
            <a:endParaRPr sz="1000" dirty="0"/>
          </a:p>
        </p:txBody>
      </p:sp>
      <p:sp>
        <p:nvSpPr>
          <p:cNvPr id="16" name="Google Shape;287;p10"/>
          <p:cNvSpPr/>
          <p:nvPr/>
        </p:nvSpPr>
        <p:spPr>
          <a:xfrm>
            <a:off x="12735291" y="5736407"/>
            <a:ext cx="5447988" cy="3529887"/>
          </a:xfrm>
          <a:custGeom>
            <a:avLst/>
            <a:gdLst/>
            <a:ahLst/>
            <a:cxnLst/>
            <a:rect l="l" t="t" r="r" b="b"/>
            <a:pathLst>
              <a:path w="6957079" h="6806585" extrusionOk="0">
                <a:moveTo>
                  <a:pt x="0" y="0"/>
                </a:moveTo>
                <a:lnTo>
                  <a:pt x="0" y="6806585"/>
                </a:lnTo>
                <a:lnTo>
                  <a:pt x="6957079" y="6806585"/>
                </a:lnTo>
                <a:lnTo>
                  <a:pt x="6957079" y="0"/>
                </a:lnTo>
                <a:lnTo>
                  <a:pt x="0" y="0"/>
                </a:lnTo>
                <a:close/>
                <a:moveTo>
                  <a:pt x="6896119" y="6745625"/>
                </a:moveTo>
                <a:lnTo>
                  <a:pt x="59690" y="6745625"/>
                </a:lnTo>
                <a:lnTo>
                  <a:pt x="59690" y="59690"/>
                </a:lnTo>
                <a:lnTo>
                  <a:pt x="6896119" y="59690"/>
                </a:lnTo>
                <a:lnTo>
                  <a:pt x="6896119" y="674562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289;p10"/>
          <p:cNvSpPr txBox="1"/>
          <p:nvPr/>
        </p:nvSpPr>
        <p:spPr>
          <a:xfrm>
            <a:off x="2833373" y="5877346"/>
            <a:ext cx="5338830" cy="541687"/>
          </a:xfrm>
          <a:prstGeom prst="rect">
            <a:avLst/>
          </a:prstGeom>
          <a:noFill/>
          <a:ln>
            <a:noFill/>
          </a:ln>
        </p:spPr>
        <p:txBody>
          <a:bodyPr spcFirstLastPara="1" wrap="square" lIns="0" tIns="0" rIns="0" bIns="0" anchor="t" anchorCtr="0">
            <a:spAutoFit/>
          </a:bodyPr>
          <a:lstStyle/>
          <a:p>
            <a:pPr marL="0" marR="0" lvl="0" indent="0" algn="ctr" rtl="0">
              <a:lnSpc>
                <a:spcPct val="110001"/>
              </a:lnSpc>
              <a:spcBef>
                <a:spcPts val="0"/>
              </a:spcBef>
              <a:spcAft>
                <a:spcPts val="0"/>
              </a:spcAft>
              <a:buNone/>
            </a:pPr>
            <a:r>
              <a:rPr lang="en-GB" sz="3200" b="1" dirty="0" smtClean="0">
                <a:solidFill>
                  <a:srgbClr val="FFFFFF"/>
                </a:solidFill>
                <a:latin typeface="Overpass"/>
                <a:sym typeface="Overpass"/>
              </a:rPr>
              <a:t>Women with Disabilities</a:t>
            </a:r>
            <a:endParaRPr sz="3200" dirty="0"/>
          </a:p>
        </p:txBody>
      </p:sp>
      <p:sp>
        <p:nvSpPr>
          <p:cNvPr id="24" name="Google Shape;287;p10"/>
          <p:cNvSpPr/>
          <p:nvPr/>
        </p:nvSpPr>
        <p:spPr>
          <a:xfrm>
            <a:off x="2833373" y="1996179"/>
            <a:ext cx="5408928" cy="3529887"/>
          </a:xfrm>
          <a:custGeom>
            <a:avLst/>
            <a:gdLst/>
            <a:ahLst/>
            <a:cxnLst/>
            <a:rect l="l" t="t" r="r" b="b"/>
            <a:pathLst>
              <a:path w="6957079" h="6806585" extrusionOk="0">
                <a:moveTo>
                  <a:pt x="0" y="0"/>
                </a:moveTo>
                <a:lnTo>
                  <a:pt x="0" y="6806585"/>
                </a:lnTo>
                <a:lnTo>
                  <a:pt x="6957079" y="6806585"/>
                </a:lnTo>
                <a:lnTo>
                  <a:pt x="6957079" y="0"/>
                </a:lnTo>
                <a:lnTo>
                  <a:pt x="0" y="0"/>
                </a:lnTo>
                <a:close/>
                <a:moveTo>
                  <a:pt x="6896119" y="6745625"/>
                </a:moveTo>
                <a:lnTo>
                  <a:pt x="59690" y="6745625"/>
                </a:lnTo>
                <a:lnTo>
                  <a:pt x="59690" y="59690"/>
                </a:lnTo>
                <a:lnTo>
                  <a:pt x="6896119" y="59690"/>
                </a:lnTo>
                <a:lnTo>
                  <a:pt x="6896119" y="674562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 name="Google Shape;289;p10"/>
          <p:cNvSpPr txBox="1"/>
          <p:nvPr/>
        </p:nvSpPr>
        <p:spPr>
          <a:xfrm>
            <a:off x="3116583" y="6703888"/>
            <a:ext cx="4842508" cy="2573012"/>
          </a:xfrm>
          <a:prstGeom prst="rect">
            <a:avLst/>
          </a:prstGeom>
          <a:noFill/>
          <a:ln>
            <a:noFill/>
          </a:ln>
        </p:spPr>
        <p:txBody>
          <a:bodyPr spcFirstLastPara="1" wrap="square" lIns="0" tIns="0" rIns="0" bIns="0" anchor="t" anchorCtr="0">
            <a:spAutoFit/>
          </a:bodyPr>
          <a:lstStyle/>
          <a:p>
            <a:pPr marL="457200" marR="0" lvl="0" indent="-457200" rtl="0">
              <a:lnSpc>
                <a:spcPct val="110001"/>
              </a:lnSpc>
              <a:spcBef>
                <a:spcPts val="0"/>
              </a:spcBef>
              <a:spcAft>
                <a:spcPts val="0"/>
              </a:spcAft>
              <a:buClr>
                <a:schemeClr val="bg1"/>
              </a:buClr>
              <a:buFont typeface="Arial" panose="020B0604020202020204" pitchFamily="34" charset="0"/>
              <a:buChar char="•"/>
            </a:pPr>
            <a:r>
              <a:rPr lang="en-GB" sz="2000" b="1" dirty="0" smtClean="0">
                <a:solidFill>
                  <a:schemeClr val="bg1"/>
                </a:solidFill>
              </a:rPr>
              <a:t>Consider physical and mental disabilities, capacity and if a safeguarding referral is required</a:t>
            </a:r>
          </a:p>
          <a:p>
            <a:pPr marL="457200" marR="0" lvl="0" indent="-457200" rtl="0">
              <a:lnSpc>
                <a:spcPct val="110001"/>
              </a:lnSpc>
              <a:spcBef>
                <a:spcPts val="0"/>
              </a:spcBef>
              <a:spcAft>
                <a:spcPts val="0"/>
              </a:spcAft>
              <a:buClr>
                <a:schemeClr val="bg1"/>
              </a:buClr>
              <a:buFont typeface="Arial" panose="020B0604020202020204" pitchFamily="34" charset="0"/>
              <a:buChar char="•"/>
            </a:pPr>
            <a:r>
              <a:rPr lang="en-GB" sz="2000" b="1" dirty="0" smtClean="0">
                <a:solidFill>
                  <a:schemeClr val="bg1"/>
                </a:solidFill>
              </a:rPr>
              <a:t>Carers can also be abusive</a:t>
            </a:r>
          </a:p>
          <a:p>
            <a:pPr marL="457200" marR="0" lvl="0" indent="-457200" rtl="0">
              <a:lnSpc>
                <a:spcPct val="110001"/>
              </a:lnSpc>
              <a:spcBef>
                <a:spcPts val="0"/>
              </a:spcBef>
              <a:spcAft>
                <a:spcPts val="0"/>
              </a:spcAft>
              <a:buClr>
                <a:schemeClr val="bg1"/>
              </a:buClr>
              <a:buFont typeface="Arial" panose="020B0604020202020204" pitchFamily="34" charset="0"/>
              <a:buChar char="•"/>
            </a:pPr>
            <a:r>
              <a:rPr lang="en-GB" sz="2000" b="1" dirty="0" smtClean="0">
                <a:solidFill>
                  <a:schemeClr val="bg1"/>
                </a:solidFill>
              </a:rPr>
              <a:t>Interpreters for deaf and language barriers</a:t>
            </a:r>
          </a:p>
          <a:p>
            <a:pPr marL="457200" marR="0" lvl="0" indent="-457200" rtl="0">
              <a:lnSpc>
                <a:spcPct val="110001"/>
              </a:lnSpc>
              <a:spcBef>
                <a:spcPts val="0"/>
              </a:spcBef>
              <a:spcAft>
                <a:spcPts val="0"/>
              </a:spcAft>
              <a:buFont typeface="Arial" panose="020B0604020202020204" pitchFamily="34" charset="0"/>
              <a:buChar char="•"/>
            </a:pPr>
            <a:endParaRPr sz="3200" dirty="0"/>
          </a:p>
        </p:txBody>
      </p:sp>
      <p:sp>
        <p:nvSpPr>
          <p:cNvPr id="26" name="Google Shape;289;p10"/>
          <p:cNvSpPr txBox="1"/>
          <p:nvPr/>
        </p:nvSpPr>
        <p:spPr>
          <a:xfrm>
            <a:off x="13051624" y="5877345"/>
            <a:ext cx="5338830" cy="541687"/>
          </a:xfrm>
          <a:prstGeom prst="rect">
            <a:avLst/>
          </a:prstGeom>
          <a:noFill/>
          <a:ln>
            <a:noFill/>
          </a:ln>
        </p:spPr>
        <p:txBody>
          <a:bodyPr spcFirstLastPara="1" wrap="square" lIns="0" tIns="0" rIns="0" bIns="0" anchor="t" anchorCtr="0">
            <a:spAutoFit/>
          </a:bodyPr>
          <a:lstStyle/>
          <a:p>
            <a:pPr marL="0" marR="0" lvl="0" indent="0" algn="ctr" rtl="0">
              <a:lnSpc>
                <a:spcPct val="110001"/>
              </a:lnSpc>
              <a:spcBef>
                <a:spcPts val="0"/>
              </a:spcBef>
              <a:spcAft>
                <a:spcPts val="0"/>
              </a:spcAft>
              <a:buNone/>
            </a:pPr>
            <a:r>
              <a:rPr lang="en-GB" sz="3200" b="1" dirty="0" smtClean="0">
                <a:solidFill>
                  <a:srgbClr val="FFFFFF"/>
                </a:solidFill>
                <a:latin typeface="Overpass"/>
                <a:sym typeface="Overpass"/>
              </a:rPr>
              <a:t>LGBTQ</a:t>
            </a:r>
            <a:endParaRPr sz="3200" dirty="0"/>
          </a:p>
        </p:txBody>
      </p:sp>
      <p:sp>
        <p:nvSpPr>
          <p:cNvPr id="27" name="Google Shape;289;p10"/>
          <p:cNvSpPr txBox="1"/>
          <p:nvPr/>
        </p:nvSpPr>
        <p:spPr>
          <a:xfrm>
            <a:off x="13431541" y="6474378"/>
            <a:ext cx="4578996" cy="3216265"/>
          </a:xfrm>
          <a:prstGeom prst="rect">
            <a:avLst/>
          </a:prstGeom>
          <a:noFill/>
          <a:ln>
            <a:noFill/>
          </a:ln>
        </p:spPr>
        <p:txBody>
          <a:bodyPr spcFirstLastPara="1" wrap="square" lIns="0" tIns="0" rIns="0" bIns="0" anchor="t" anchorCtr="0">
            <a:spAutoFit/>
          </a:bodyPr>
          <a:lstStyle/>
          <a:p>
            <a:pPr marL="457200" lvl="0" indent="-457200">
              <a:lnSpc>
                <a:spcPct val="110001"/>
              </a:lnSpc>
              <a:buClr>
                <a:schemeClr val="bg1"/>
              </a:buClr>
              <a:buFont typeface="Arial" panose="020B0604020202020204" pitchFamily="34" charset="0"/>
              <a:buChar char="•"/>
            </a:pPr>
            <a:r>
              <a:rPr lang="en-GB" sz="1800" b="1" dirty="0" smtClean="0">
                <a:solidFill>
                  <a:schemeClr val="bg1"/>
                </a:solidFill>
                <a:latin typeface="Arial" panose="020B0604020202020204" pitchFamily="34" charset="0"/>
                <a:cs typeface="Arial" panose="020B0604020202020204" pitchFamily="34" charset="0"/>
              </a:rPr>
              <a:t>2.4 % Herefordshire  Identify as LGBTQ with 0.4% identify as a different from what they were </a:t>
            </a:r>
            <a:r>
              <a:rPr lang="en-GB" sz="1800" b="1" dirty="0" err="1" smtClean="0">
                <a:solidFill>
                  <a:schemeClr val="bg1"/>
                </a:solidFill>
                <a:latin typeface="Arial" panose="020B0604020202020204" pitchFamily="34" charset="0"/>
                <a:cs typeface="Arial" panose="020B0604020202020204" pitchFamily="34" charset="0"/>
              </a:rPr>
              <a:t>borm</a:t>
            </a:r>
            <a:endParaRPr lang="en-GB" sz="1800" b="1" dirty="0" smtClean="0">
              <a:solidFill>
                <a:schemeClr val="bg1"/>
              </a:solidFill>
              <a:latin typeface="Arial" panose="020B0604020202020204" pitchFamily="34" charset="0"/>
              <a:cs typeface="Arial" panose="020B0604020202020204" pitchFamily="34" charset="0"/>
            </a:endParaRPr>
          </a:p>
          <a:p>
            <a:pPr marL="457200" lvl="0" indent="-457200">
              <a:lnSpc>
                <a:spcPct val="110001"/>
              </a:lnSpc>
              <a:buClr>
                <a:schemeClr val="bg1"/>
              </a:buClr>
              <a:buFont typeface="Arial" panose="020B0604020202020204" pitchFamily="34" charset="0"/>
              <a:buChar char="•"/>
            </a:pPr>
            <a:r>
              <a:rPr lang="en-GB" sz="1800" b="1" dirty="0" smtClean="0">
                <a:solidFill>
                  <a:schemeClr val="bg1"/>
                </a:solidFill>
                <a:latin typeface="Arial" panose="020B0604020202020204" pitchFamily="34" charset="0"/>
                <a:cs typeface="Arial" panose="020B0604020202020204" pitchFamily="34" charset="0"/>
              </a:rPr>
              <a:t>For Gay Relationships consider  Male Domestic Abuse</a:t>
            </a:r>
          </a:p>
          <a:p>
            <a:pPr marL="457200" lvl="0" indent="-457200">
              <a:lnSpc>
                <a:spcPct val="110001"/>
              </a:lnSpc>
              <a:buClr>
                <a:schemeClr val="bg1"/>
              </a:buClr>
              <a:buFont typeface="Arial" panose="020B0604020202020204" pitchFamily="34" charset="0"/>
              <a:buChar char="•"/>
            </a:pPr>
            <a:r>
              <a:rPr lang="en-GB" sz="1800" b="1" dirty="0" smtClean="0">
                <a:solidFill>
                  <a:schemeClr val="bg1"/>
                </a:solidFill>
                <a:latin typeface="Arial" panose="020B0604020202020204" pitchFamily="34" charset="0"/>
                <a:cs typeface="Arial" panose="020B0604020202020204" pitchFamily="34" charset="0"/>
              </a:rPr>
              <a:t>Lesbian relationship – may not equate manipulations/violence from women and can be difficult to understand  subtle types of abuse.</a:t>
            </a:r>
            <a:r>
              <a:rPr lang="en-GB" sz="1800" dirty="0">
                <a:solidFill>
                  <a:srgbClr val="30C60C"/>
                </a:solidFill>
                <a:latin typeface="Arial" panose="020B0604020202020204" pitchFamily="34" charset="0"/>
                <a:cs typeface="Arial" panose="020B0604020202020204" pitchFamily="34" charset="0"/>
              </a:rPr>
              <a:t/>
            </a:r>
            <a:br>
              <a:rPr lang="en-GB" sz="1800" dirty="0">
                <a:solidFill>
                  <a:srgbClr val="30C60C"/>
                </a:solidFill>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
            </a:r>
            <a:br>
              <a:rPr lang="en-US" sz="1800" dirty="0">
                <a:latin typeface="Arial" panose="020B0604020202020204" pitchFamily="34" charset="0"/>
                <a:cs typeface="Arial" panose="020B0604020202020204" pitchFamily="34" charset="0"/>
              </a:rPr>
            </a:br>
            <a:r>
              <a:rPr lang="en-US" sz="1000" dirty="0" smtClean="0"/>
              <a:t>)</a:t>
            </a:r>
            <a:endParaRPr sz="1000" dirty="0"/>
          </a:p>
        </p:txBody>
      </p:sp>
      <p:sp>
        <p:nvSpPr>
          <p:cNvPr id="28" name="Google Shape;287;p10"/>
          <p:cNvSpPr/>
          <p:nvPr/>
        </p:nvSpPr>
        <p:spPr>
          <a:xfrm>
            <a:off x="7856083" y="4131247"/>
            <a:ext cx="5292248" cy="3398139"/>
          </a:xfrm>
          <a:custGeom>
            <a:avLst/>
            <a:gdLst/>
            <a:ahLst/>
            <a:cxnLst/>
            <a:rect l="l" t="t" r="r" b="b"/>
            <a:pathLst>
              <a:path w="6957079" h="6806585" extrusionOk="0">
                <a:moveTo>
                  <a:pt x="0" y="0"/>
                </a:moveTo>
                <a:lnTo>
                  <a:pt x="0" y="6806585"/>
                </a:lnTo>
                <a:lnTo>
                  <a:pt x="6957079" y="6806585"/>
                </a:lnTo>
                <a:lnTo>
                  <a:pt x="6957079" y="0"/>
                </a:lnTo>
                <a:lnTo>
                  <a:pt x="0" y="0"/>
                </a:lnTo>
                <a:close/>
                <a:moveTo>
                  <a:pt x="6896119" y="6745625"/>
                </a:moveTo>
                <a:lnTo>
                  <a:pt x="59690" y="6745625"/>
                </a:lnTo>
                <a:lnTo>
                  <a:pt x="59690" y="59690"/>
                </a:lnTo>
                <a:lnTo>
                  <a:pt x="6896119" y="59690"/>
                </a:lnTo>
                <a:lnTo>
                  <a:pt x="6896119" y="674562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 name="Google Shape;289;p10"/>
          <p:cNvSpPr txBox="1"/>
          <p:nvPr/>
        </p:nvSpPr>
        <p:spPr>
          <a:xfrm>
            <a:off x="7749968" y="4313409"/>
            <a:ext cx="5338830" cy="541687"/>
          </a:xfrm>
          <a:prstGeom prst="rect">
            <a:avLst/>
          </a:prstGeom>
          <a:noFill/>
          <a:ln>
            <a:noFill/>
          </a:ln>
        </p:spPr>
        <p:txBody>
          <a:bodyPr spcFirstLastPara="1" wrap="square" lIns="0" tIns="0" rIns="0" bIns="0" anchor="t" anchorCtr="0">
            <a:spAutoFit/>
          </a:bodyPr>
          <a:lstStyle/>
          <a:p>
            <a:pPr marL="0" marR="0" lvl="0" indent="0" algn="ctr" rtl="0">
              <a:lnSpc>
                <a:spcPct val="110001"/>
              </a:lnSpc>
              <a:spcBef>
                <a:spcPts val="0"/>
              </a:spcBef>
              <a:spcAft>
                <a:spcPts val="0"/>
              </a:spcAft>
              <a:buNone/>
            </a:pPr>
            <a:r>
              <a:rPr lang="en-GB" sz="3200" b="1" dirty="0" smtClean="0">
                <a:solidFill>
                  <a:srgbClr val="FFFFFF"/>
                </a:solidFill>
                <a:latin typeface="Overpass"/>
                <a:sym typeface="Overpass"/>
              </a:rPr>
              <a:t>Traveller Community</a:t>
            </a:r>
            <a:endParaRPr sz="3200" dirty="0"/>
          </a:p>
        </p:txBody>
      </p:sp>
      <p:sp>
        <p:nvSpPr>
          <p:cNvPr id="30" name="Google Shape;289;p10"/>
          <p:cNvSpPr txBox="1"/>
          <p:nvPr/>
        </p:nvSpPr>
        <p:spPr>
          <a:xfrm>
            <a:off x="8099486" y="5168549"/>
            <a:ext cx="4842508" cy="2911566"/>
          </a:xfrm>
          <a:prstGeom prst="rect">
            <a:avLst/>
          </a:prstGeom>
          <a:noFill/>
          <a:ln>
            <a:noFill/>
          </a:ln>
        </p:spPr>
        <p:txBody>
          <a:bodyPr spcFirstLastPara="1" wrap="square" lIns="0" tIns="0" rIns="0" bIns="0" anchor="t" anchorCtr="0">
            <a:spAutoFit/>
          </a:bodyPr>
          <a:lstStyle/>
          <a:p>
            <a:pPr marL="457200" marR="0" lvl="0" indent="-457200" rtl="0">
              <a:lnSpc>
                <a:spcPct val="110001"/>
              </a:lnSpc>
              <a:spcBef>
                <a:spcPts val="0"/>
              </a:spcBef>
              <a:spcAft>
                <a:spcPts val="0"/>
              </a:spcAft>
              <a:buClr>
                <a:schemeClr val="bg1"/>
              </a:buClr>
              <a:buFont typeface="Arial" panose="020B0604020202020204" pitchFamily="34" charset="0"/>
              <a:buChar char="•"/>
            </a:pPr>
            <a:r>
              <a:rPr lang="en-GB" sz="2000" b="1" dirty="0" smtClean="0">
                <a:solidFill>
                  <a:schemeClr val="bg1"/>
                </a:solidFill>
              </a:rPr>
              <a:t>60 – 80% travelling community experience Domestic abuse</a:t>
            </a:r>
          </a:p>
          <a:p>
            <a:pPr marL="457200" marR="0" lvl="0" indent="-457200" rtl="0">
              <a:lnSpc>
                <a:spcPct val="110001"/>
              </a:lnSpc>
              <a:spcBef>
                <a:spcPts val="0"/>
              </a:spcBef>
              <a:spcAft>
                <a:spcPts val="0"/>
              </a:spcAft>
              <a:buClr>
                <a:schemeClr val="bg1"/>
              </a:buClr>
              <a:buFont typeface="Arial" panose="020B0604020202020204" pitchFamily="34" charset="0"/>
              <a:buChar char="•"/>
            </a:pPr>
            <a:r>
              <a:rPr lang="en-GB" sz="2000" b="1" dirty="0" smtClean="0">
                <a:solidFill>
                  <a:schemeClr val="bg1"/>
                </a:solidFill>
              </a:rPr>
              <a:t>Barriers to support  can include racism, having to live in a home, mistrust of authority</a:t>
            </a:r>
          </a:p>
          <a:p>
            <a:pPr marL="457200" marR="0" lvl="0" indent="-457200" rtl="0">
              <a:lnSpc>
                <a:spcPct val="110001"/>
              </a:lnSpc>
              <a:spcBef>
                <a:spcPts val="0"/>
              </a:spcBef>
              <a:spcAft>
                <a:spcPts val="0"/>
              </a:spcAft>
              <a:buClr>
                <a:schemeClr val="bg1"/>
              </a:buClr>
              <a:buFont typeface="Arial" panose="020B0604020202020204" pitchFamily="34" charset="0"/>
              <a:buChar char="•"/>
            </a:pPr>
            <a:r>
              <a:rPr lang="en-GB" sz="2000" b="1" dirty="0" smtClean="0">
                <a:solidFill>
                  <a:schemeClr val="bg1"/>
                </a:solidFill>
              </a:rPr>
              <a:t>Abuse can also come from other family members</a:t>
            </a:r>
          </a:p>
          <a:p>
            <a:pPr marL="457200" marR="0" lvl="0" indent="-457200" rtl="0">
              <a:lnSpc>
                <a:spcPct val="110001"/>
              </a:lnSpc>
              <a:spcBef>
                <a:spcPts val="0"/>
              </a:spcBef>
              <a:spcAft>
                <a:spcPts val="0"/>
              </a:spcAft>
              <a:buFont typeface="Arial" panose="020B0604020202020204" pitchFamily="34" charset="0"/>
              <a:buChar char="•"/>
            </a:pPr>
            <a:endParaRPr sz="3200" dirty="0"/>
          </a:p>
        </p:txBody>
      </p:sp>
      <p:pic>
        <p:nvPicPr>
          <p:cNvPr id="31" name="Picture 3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50827" y="2220821"/>
            <a:ext cx="4134742" cy="1481686"/>
          </a:xfrm>
          <a:prstGeom prst="rect">
            <a:avLst/>
          </a:prstGeom>
        </p:spPr>
      </p:pic>
    </p:spTree>
    <p:extLst>
      <p:ext uri="{BB962C8B-B14F-4D97-AF65-F5344CB8AC3E}">
        <p14:creationId xmlns:p14="http://schemas.microsoft.com/office/powerpoint/2010/main" val="28109918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0"/>
          <p:cNvSpPr/>
          <p:nvPr/>
        </p:nvSpPr>
        <p:spPr>
          <a:xfrm>
            <a:off x="-22167" y="5715"/>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9276" b="-9275"/>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87" name="Google Shape;287;p10"/>
          <p:cNvSpPr/>
          <p:nvPr/>
        </p:nvSpPr>
        <p:spPr>
          <a:xfrm>
            <a:off x="2680972" y="1843779"/>
            <a:ext cx="7560307" cy="8083992"/>
          </a:xfrm>
          <a:custGeom>
            <a:avLst/>
            <a:gdLst/>
            <a:ahLst/>
            <a:cxnLst/>
            <a:rect l="l" t="t" r="r" b="b"/>
            <a:pathLst>
              <a:path w="6957079" h="6806585" extrusionOk="0">
                <a:moveTo>
                  <a:pt x="0" y="0"/>
                </a:moveTo>
                <a:lnTo>
                  <a:pt x="0" y="6806585"/>
                </a:lnTo>
                <a:lnTo>
                  <a:pt x="6957079" y="6806585"/>
                </a:lnTo>
                <a:lnTo>
                  <a:pt x="6957079" y="0"/>
                </a:lnTo>
                <a:lnTo>
                  <a:pt x="0" y="0"/>
                </a:lnTo>
                <a:close/>
                <a:moveTo>
                  <a:pt x="6896119" y="6745625"/>
                </a:moveTo>
                <a:lnTo>
                  <a:pt x="59690" y="6745625"/>
                </a:lnTo>
                <a:lnTo>
                  <a:pt x="59690" y="59690"/>
                </a:lnTo>
                <a:lnTo>
                  <a:pt x="6896119" y="59690"/>
                </a:lnTo>
                <a:lnTo>
                  <a:pt x="6896119" y="674562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89" name="Google Shape;289;p10"/>
          <p:cNvSpPr txBox="1"/>
          <p:nvPr/>
        </p:nvSpPr>
        <p:spPr>
          <a:xfrm>
            <a:off x="3286851" y="266742"/>
            <a:ext cx="13908856" cy="1320233"/>
          </a:xfrm>
          <a:prstGeom prst="rect">
            <a:avLst/>
          </a:prstGeom>
          <a:noFill/>
          <a:ln>
            <a:noFill/>
          </a:ln>
        </p:spPr>
        <p:txBody>
          <a:bodyPr spcFirstLastPara="1" wrap="square" lIns="0" tIns="0" rIns="0" bIns="0" anchor="t" anchorCtr="0">
            <a:spAutoFit/>
          </a:bodyPr>
          <a:lstStyle/>
          <a:p>
            <a:pPr algn="ctr">
              <a:lnSpc>
                <a:spcPct val="110001"/>
              </a:lnSpc>
            </a:pPr>
            <a:r>
              <a:rPr lang="en-GB" sz="6399" b="1" dirty="0" smtClean="0">
                <a:solidFill>
                  <a:srgbClr val="FFFFFF"/>
                </a:solidFill>
                <a:latin typeface="Overpass"/>
                <a:sym typeface="Overpass"/>
              </a:rPr>
              <a:t>Efficacy of IRIS</a:t>
            </a:r>
            <a:r>
              <a:rPr lang="en-GB" dirty="0" smtClean="0"/>
              <a:t>II</a:t>
            </a:r>
            <a:r>
              <a:rPr lang="en-GB" sz="2000" dirty="0" smtClean="0">
                <a:solidFill>
                  <a:schemeClr val="bg1"/>
                </a:solidFill>
              </a:rPr>
              <a:t>IRIS </a:t>
            </a:r>
            <a:r>
              <a:rPr lang="en-GB" sz="2000" dirty="0">
                <a:solidFill>
                  <a:schemeClr val="bg1"/>
                </a:solidFill>
              </a:rPr>
              <a:t>National Data Report (</a:t>
            </a:r>
            <a:r>
              <a:rPr lang="en-GB" sz="2000" dirty="0" smtClean="0">
                <a:solidFill>
                  <a:schemeClr val="bg1"/>
                </a:solidFill>
              </a:rPr>
              <a:t>2022/23)</a:t>
            </a:r>
            <a:r>
              <a:rPr lang="en-GB" dirty="0" smtClean="0"/>
              <a:t>)</a:t>
            </a:r>
            <a:endParaRPr lang="en-GB" sz="1100" dirty="0">
              <a:latin typeface="Arial" panose="020B0604020202020204" pitchFamily="34" charset="0"/>
              <a:cs typeface="Arial" panose="020B0604020202020204" pitchFamily="34" charset="0"/>
            </a:endParaRPr>
          </a:p>
          <a:p>
            <a:pPr marL="0" marR="0" lvl="0" indent="0" algn="ctr" rtl="0">
              <a:lnSpc>
                <a:spcPct val="110001"/>
              </a:lnSpc>
              <a:spcBef>
                <a:spcPts val="0"/>
              </a:spcBef>
              <a:spcAft>
                <a:spcPts val="0"/>
              </a:spcAft>
              <a:buNone/>
            </a:pPr>
            <a:endParaRPr dirty="0"/>
          </a:p>
        </p:txBody>
      </p:sp>
      <p:grpSp>
        <p:nvGrpSpPr>
          <p:cNvPr id="290" name="Google Shape;290;p10"/>
          <p:cNvGrpSpPr/>
          <p:nvPr/>
        </p:nvGrpSpPr>
        <p:grpSpPr>
          <a:xfrm>
            <a:off x="-22167" y="0"/>
            <a:ext cx="2295525" cy="10292715"/>
            <a:chOff x="0" y="0"/>
            <a:chExt cx="3060700" cy="13723620"/>
          </a:xfrm>
        </p:grpSpPr>
        <p:sp>
          <p:nvSpPr>
            <p:cNvPr id="291" name="Google Shape;291;p10"/>
            <p:cNvSpPr/>
            <p:nvPr/>
          </p:nvSpPr>
          <p:spPr>
            <a:xfrm>
              <a:off x="0" y="0"/>
              <a:ext cx="3060700" cy="13723620"/>
            </a:xfrm>
            <a:prstGeom prst="rect">
              <a:avLst/>
            </a:prstGeom>
            <a:solidFill>
              <a:srgbClr val="C2D6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92" name="Google Shape;292;p10"/>
            <p:cNvSpPr/>
            <p:nvPr/>
          </p:nvSpPr>
          <p:spPr>
            <a:xfrm>
              <a:off x="292056" y="9888223"/>
              <a:ext cx="2476588" cy="1374506"/>
            </a:xfrm>
            <a:custGeom>
              <a:avLst/>
              <a:gdLst/>
              <a:ahLst/>
              <a:cxnLst/>
              <a:rect l="l" t="t" r="r" b="b"/>
              <a:pathLst>
                <a:path w="2476588" h="1374506" extrusionOk="0">
                  <a:moveTo>
                    <a:pt x="0" y="0"/>
                  </a:moveTo>
                  <a:lnTo>
                    <a:pt x="2476588" y="0"/>
                  </a:lnTo>
                  <a:lnTo>
                    <a:pt x="2476588" y="1374507"/>
                  </a:lnTo>
                  <a:lnTo>
                    <a:pt x="0" y="1374507"/>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93" name="Google Shape;293;p10"/>
            <p:cNvSpPr/>
            <p:nvPr/>
          </p:nvSpPr>
          <p:spPr>
            <a:xfrm>
              <a:off x="292056" y="814070"/>
              <a:ext cx="2469469" cy="1370555"/>
            </a:xfrm>
            <a:custGeom>
              <a:avLst/>
              <a:gdLst/>
              <a:ahLst/>
              <a:cxnLst/>
              <a:rect l="l" t="t" r="r" b="b"/>
              <a:pathLst>
                <a:path w="2469469" h="1370555" extrusionOk="0">
                  <a:moveTo>
                    <a:pt x="0" y="0"/>
                  </a:moveTo>
                  <a:lnTo>
                    <a:pt x="2469469" y="0"/>
                  </a:lnTo>
                  <a:lnTo>
                    <a:pt x="2469469" y="1370555"/>
                  </a:lnTo>
                  <a:lnTo>
                    <a:pt x="0" y="1370555"/>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94" name="Google Shape;294;p10"/>
            <p:cNvSpPr txBox="1"/>
            <p:nvPr/>
          </p:nvSpPr>
          <p:spPr>
            <a:xfrm>
              <a:off x="396602" y="11537950"/>
              <a:ext cx="2352110" cy="814070"/>
            </a:xfrm>
            <a:prstGeom prst="rect">
              <a:avLst/>
            </a:prstGeom>
            <a:noFill/>
            <a:ln>
              <a:noFill/>
            </a:ln>
          </p:spPr>
          <p:txBody>
            <a:bodyPr spcFirstLastPara="1" wrap="square" lIns="0" tIns="0" rIns="0" bIns="0" anchor="t" anchorCtr="0">
              <a:spAutoFit/>
            </a:bodyPr>
            <a:lstStyle/>
            <a:p>
              <a:pPr marL="0" marR="0" lvl="0" indent="0" algn="l" rtl="0">
                <a:lnSpc>
                  <a:spcPct val="107000"/>
                </a:lnSpc>
                <a:spcBef>
                  <a:spcPts val="0"/>
                </a:spcBef>
                <a:spcAft>
                  <a:spcPts val="0"/>
                </a:spcAft>
                <a:buNone/>
              </a:pPr>
              <a:r>
                <a:rPr lang="en-GB" sz="1500" b="1" u="none" dirty="0">
                  <a:solidFill>
                    <a:srgbClr val="FFFFFF"/>
                  </a:solidFill>
                  <a:latin typeface="Overpass"/>
                  <a:ea typeface="Overpass"/>
                  <a:cs typeface="Overpass"/>
                  <a:sym typeface="Overpass"/>
                </a:rPr>
                <a:t>©IRISi Ltd </a:t>
              </a:r>
              <a:endParaRPr dirty="0"/>
            </a:p>
            <a:p>
              <a:pPr marL="0" marR="0" lvl="0" indent="0" algn="l" rtl="0">
                <a:lnSpc>
                  <a:spcPct val="107000"/>
                </a:lnSpc>
                <a:spcBef>
                  <a:spcPts val="0"/>
                </a:spcBef>
                <a:spcAft>
                  <a:spcPts val="0"/>
                </a:spcAft>
                <a:buNone/>
              </a:pPr>
              <a:r>
                <a:rPr lang="en-GB" sz="1500" b="1" u="none" dirty="0">
                  <a:solidFill>
                    <a:srgbClr val="FFFFFF"/>
                  </a:solidFill>
                  <a:latin typeface="Overpass"/>
                  <a:ea typeface="Overpass"/>
                  <a:cs typeface="Overpass"/>
                  <a:sym typeface="Overpass"/>
                </a:rPr>
                <a:t>and University of Bristol</a:t>
              </a:r>
              <a:endParaRPr dirty="0"/>
            </a:p>
          </p:txBody>
        </p:sp>
      </p:grpSp>
      <p:sp>
        <p:nvSpPr>
          <p:cNvPr id="10" name="Google Shape;287;p10"/>
          <p:cNvSpPr/>
          <p:nvPr/>
        </p:nvSpPr>
        <p:spPr>
          <a:xfrm>
            <a:off x="10589195" y="1843779"/>
            <a:ext cx="7560307" cy="8083992"/>
          </a:xfrm>
          <a:custGeom>
            <a:avLst/>
            <a:gdLst/>
            <a:ahLst/>
            <a:cxnLst/>
            <a:rect l="l" t="t" r="r" b="b"/>
            <a:pathLst>
              <a:path w="6957079" h="6806585" extrusionOk="0">
                <a:moveTo>
                  <a:pt x="0" y="0"/>
                </a:moveTo>
                <a:lnTo>
                  <a:pt x="0" y="6806585"/>
                </a:lnTo>
                <a:lnTo>
                  <a:pt x="6957079" y="6806585"/>
                </a:lnTo>
                <a:lnTo>
                  <a:pt x="6957079" y="0"/>
                </a:lnTo>
                <a:lnTo>
                  <a:pt x="0" y="0"/>
                </a:lnTo>
                <a:close/>
                <a:moveTo>
                  <a:pt x="6896119" y="6745625"/>
                </a:moveTo>
                <a:lnTo>
                  <a:pt x="59690" y="6745625"/>
                </a:lnTo>
                <a:lnTo>
                  <a:pt x="59690" y="59690"/>
                </a:lnTo>
                <a:lnTo>
                  <a:pt x="6896119" y="59690"/>
                </a:lnTo>
                <a:lnTo>
                  <a:pt x="6896119" y="674562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1" name="Google Shape;289;p10"/>
          <p:cNvSpPr txBox="1"/>
          <p:nvPr/>
        </p:nvSpPr>
        <p:spPr>
          <a:xfrm>
            <a:off x="3496469" y="2146967"/>
            <a:ext cx="5338830" cy="677108"/>
          </a:xfrm>
          <a:prstGeom prst="rect">
            <a:avLst/>
          </a:prstGeom>
          <a:noFill/>
          <a:ln>
            <a:noFill/>
          </a:ln>
        </p:spPr>
        <p:txBody>
          <a:bodyPr spcFirstLastPara="1" wrap="square" lIns="0" tIns="0" rIns="0" bIns="0" anchor="t" anchorCtr="0">
            <a:spAutoFit/>
          </a:bodyPr>
          <a:lstStyle/>
          <a:p>
            <a:pPr marL="0" marR="0" lvl="0" indent="0" algn="ctr" rtl="0">
              <a:lnSpc>
                <a:spcPct val="110001"/>
              </a:lnSpc>
              <a:spcBef>
                <a:spcPts val="0"/>
              </a:spcBef>
              <a:spcAft>
                <a:spcPts val="0"/>
              </a:spcAft>
              <a:buNone/>
            </a:pPr>
            <a:r>
              <a:rPr lang="en-US" sz="4000" b="1" dirty="0" smtClean="0">
                <a:solidFill>
                  <a:schemeClr val="bg1"/>
                </a:solidFill>
              </a:rPr>
              <a:t>GP / CLINICIANS</a:t>
            </a:r>
            <a:endParaRPr sz="4000" b="1" dirty="0">
              <a:solidFill>
                <a:schemeClr val="bg1"/>
              </a:solidFill>
            </a:endParaRPr>
          </a:p>
        </p:txBody>
      </p:sp>
      <p:sp>
        <p:nvSpPr>
          <p:cNvPr id="13" name="Google Shape;289;p10"/>
          <p:cNvSpPr txBox="1"/>
          <p:nvPr/>
        </p:nvSpPr>
        <p:spPr>
          <a:xfrm>
            <a:off x="10835125" y="2146967"/>
            <a:ext cx="6383492" cy="677108"/>
          </a:xfrm>
          <a:prstGeom prst="rect">
            <a:avLst/>
          </a:prstGeom>
          <a:noFill/>
          <a:ln>
            <a:noFill/>
          </a:ln>
        </p:spPr>
        <p:txBody>
          <a:bodyPr spcFirstLastPara="1" wrap="square" lIns="0" tIns="0" rIns="0" bIns="0" anchor="t" anchorCtr="0">
            <a:spAutoFit/>
          </a:bodyPr>
          <a:lstStyle/>
          <a:p>
            <a:pPr marL="0" marR="0" lvl="0" indent="0" algn="ctr" rtl="0">
              <a:lnSpc>
                <a:spcPct val="110001"/>
              </a:lnSpc>
              <a:spcBef>
                <a:spcPts val="0"/>
              </a:spcBef>
              <a:spcAft>
                <a:spcPts val="0"/>
              </a:spcAft>
              <a:buNone/>
            </a:pPr>
            <a:r>
              <a:rPr lang="en-US" sz="4000" b="1" dirty="0" smtClean="0">
                <a:solidFill>
                  <a:schemeClr val="bg1"/>
                </a:solidFill>
              </a:rPr>
              <a:t>VICTIMS / SURVIVORS</a:t>
            </a:r>
            <a:endParaRPr sz="4000" b="1" dirty="0">
              <a:solidFill>
                <a:schemeClr val="bg1"/>
              </a:solidFill>
            </a:endParaRPr>
          </a:p>
        </p:txBody>
      </p:sp>
      <p:sp>
        <p:nvSpPr>
          <p:cNvPr id="14" name="Google Shape;289;p10"/>
          <p:cNvSpPr txBox="1"/>
          <p:nvPr/>
        </p:nvSpPr>
        <p:spPr>
          <a:xfrm>
            <a:off x="2955293" y="2820311"/>
            <a:ext cx="6421183" cy="8420767"/>
          </a:xfrm>
          <a:prstGeom prst="rect">
            <a:avLst/>
          </a:prstGeom>
          <a:noFill/>
          <a:ln>
            <a:noFill/>
          </a:ln>
        </p:spPr>
        <p:txBody>
          <a:bodyPr spcFirstLastPara="1" wrap="square" lIns="0" tIns="0" rIns="0" bIns="0" anchor="t" anchorCtr="0">
            <a:spAutoFit/>
          </a:bodyPr>
          <a:lstStyle/>
          <a:p>
            <a:endParaRPr lang="en-US" sz="3200" b="1" dirty="0">
              <a:solidFill>
                <a:schemeClr val="bg1"/>
              </a:solidFill>
            </a:endParaRPr>
          </a:p>
          <a:p>
            <a:r>
              <a:rPr lang="en-US" sz="3200" b="1" dirty="0">
                <a:solidFill>
                  <a:schemeClr val="bg1"/>
                </a:solidFill>
              </a:rPr>
              <a:t>Increase knowledge and </a:t>
            </a:r>
            <a:r>
              <a:rPr lang="en-US" sz="3200" b="1" dirty="0" smtClean="0">
                <a:solidFill>
                  <a:schemeClr val="bg1"/>
                </a:solidFill>
              </a:rPr>
              <a:t>skills</a:t>
            </a:r>
          </a:p>
          <a:p>
            <a:endParaRPr lang="en-US" sz="3200" b="1" dirty="0">
              <a:solidFill>
                <a:schemeClr val="bg1"/>
              </a:solidFill>
            </a:endParaRPr>
          </a:p>
          <a:p>
            <a:r>
              <a:rPr lang="en-US" sz="3200" dirty="0" smtClean="0">
                <a:solidFill>
                  <a:schemeClr val="bg1"/>
                </a:solidFill>
              </a:rPr>
              <a:t>Understand how to ask patients about domestic abuse </a:t>
            </a:r>
          </a:p>
          <a:p>
            <a:endParaRPr lang="en-US" sz="3200" b="1" dirty="0">
              <a:solidFill>
                <a:schemeClr val="bg1"/>
              </a:solidFill>
            </a:endParaRPr>
          </a:p>
          <a:p>
            <a:r>
              <a:rPr lang="en-US" sz="3200" dirty="0" smtClean="0">
                <a:solidFill>
                  <a:schemeClr val="bg1"/>
                </a:solidFill>
              </a:rPr>
              <a:t>Understand how to safely record a disclosure of domestic abuse</a:t>
            </a:r>
          </a:p>
          <a:p>
            <a:endParaRPr lang="en-US" sz="3200" b="1" dirty="0">
              <a:solidFill>
                <a:schemeClr val="bg1"/>
              </a:solidFill>
            </a:endParaRPr>
          </a:p>
          <a:p>
            <a:r>
              <a:rPr lang="en-US" sz="3200" dirty="0" smtClean="0">
                <a:solidFill>
                  <a:schemeClr val="bg1"/>
                </a:solidFill>
              </a:rPr>
              <a:t>Understanding of safety planning</a:t>
            </a:r>
          </a:p>
          <a:p>
            <a:endParaRPr lang="en-US" sz="3200" dirty="0">
              <a:solidFill>
                <a:schemeClr val="bg1"/>
              </a:solidFill>
            </a:endParaRPr>
          </a:p>
          <a:p>
            <a:r>
              <a:rPr lang="en-US" sz="3200" dirty="0" smtClean="0">
                <a:solidFill>
                  <a:schemeClr val="bg1"/>
                </a:solidFill>
              </a:rPr>
              <a:t>Knowledge of where to refer perpetrators </a:t>
            </a:r>
          </a:p>
          <a:p>
            <a:endParaRPr lang="en-US" sz="3200" b="1" dirty="0" smtClean="0">
              <a:solidFill>
                <a:schemeClr val="bg1"/>
              </a:solidFill>
            </a:endParaRPr>
          </a:p>
          <a:p>
            <a:endParaRPr lang="en-US" sz="3200" dirty="0">
              <a:solidFill>
                <a:schemeClr val="bg1"/>
              </a:solidFill>
            </a:endParaRPr>
          </a:p>
          <a:p>
            <a:endParaRPr lang="en-US" sz="3200" dirty="0">
              <a:solidFill>
                <a:schemeClr val="bg1"/>
              </a:solidFill>
            </a:endParaRPr>
          </a:p>
          <a:p>
            <a:pPr marL="457200" marR="0" lvl="0" indent="-457200" rtl="0">
              <a:lnSpc>
                <a:spcPct val="110001"/>
              </a:lnSpc>
              <a:spcBef>
                <a:spcPts val="0"/>
              </a:spcBef>
              <a:spcAft>
                <a:spcPts val="0"/>
              </a:spcAft>
              <a:buFont typeface="Arial" panose="020B0604020202020204" pitchFamily="34" charset="0"/>
              <a:buChar char="•"/>
            </a:pPr>
            <a:endParaRPr sz="3200" dirty="0">
              <a:solidFill>
                <a:schemeClr val="bg1"/>
              </a:solidFill>
            </a:endParaRPr>
          </a:p>
        </p:txBody>
      </p:sp>
      <p:sp>
        <p:nvSpPr>
          <p:cNvPr id="15" name="Google Shape;289;p10"/>
          <p:cNvSpPr txBox="1"/>
          <p:nvPr/>
        </p:nvSpPr>
        <p:spPr>
          <a:xfrm>
            <a:off x="10923215" y="2771258"/>
            <a:ext cx="7772400" cy="6709529"/>
          </a:xfrm>
          <a:prstGeom prst="rect">
            <a:avLst/>
          </a:prstGeom>
          <a:noFill/>
          <a:ln>
            <a:noFill/>
          </a:ln>
        </p:spPr>
        <p:txBody>
          <a:bodyPr spcFirstLastPara="1" wrap="square" lIns="0" tIns="0" rIns="0" bIns="0" anchor="t" anchorCtr="0">
            <a:spAutoFit/>
          </a:bodyPr>
          <a:lstStyle/>
          <a:p>
            <a:endParaRPr lang="en-GB" sz="2800" b="1" dirty="0">
              <a:solidFill>
                <a:schemeClr val="bg1"/>
              </a:solidFill>
            </a:endParaRPr>
          </a:p>
          <a:p>
            <a:r>
              <a:rPr lang="en-GB" sz="2800" b="1" dirty="0">
                <a:solidFill>
                  <a:schemeClr val="bg1"/>
                </a:solidFill>
              </a:rPr>
              <a:t>Pleased to be asked by their clinician </a:t>
            </a:r>
            <a:r>
              <a:rPr lang="en-GB" sz="2800" b="1" dirty="0" smtClean="0">
                <a:solidFill>
                  <a:schemeClr val="bg1"/>
                </a:solidFill>
              </a:rPr>
              <a:t>97% </a:t>
            </a:r>
            <a:endParaRPr lang="en-GB" sz="2800" b="1" dirty="0">
              <a:solidFill>
                <a:schemeClr val="bg1"/>
              </a:solidFill>
            </a:endParaRPr>
          </a:p>
          <a:p>
            <a:r>
              <a:rPr lang="en-GB" sz="2800" b="1" dirty="0">
                <a:solidFill>
                  <a:schemeClr val="bg1"/>
                </a:solidFill>
              </a:rPr>
              <a:t>Pleased to be referred to the </a:t>
            </a:r>
            <a:r>
              <a:rPr lang="en-GB" sz="2800" b="1" dirty="0" smtClean="0">
                <a:solidFill>
                  <a:schemeClr val="bg1"/>
                </a:solidFill>
              </a:rPr>
              <a:t>AE  96%</a:t>
            </a:r>
          </a:p>
          <a:p>
            <a:r>
              <a:rPr lang="en-GB" sz="2800" b="1" dirty="0" smtClean="0">
                <a:solidFill>
                  <a:schemeClr val="bg1"/>
                </a:solidFill>
              </a:rPr>
              <a:t>Felt </a:t>
            </a:r>
            <a:r>
              <a:rPr lang="en-GB" sz="2800" b="1" dirty="0">
                <a:solidFill>
                  <a:schemeClr val="bg1"/>
                </a:solidFill>
              </a:rPr>
              <a:t>listened to 99% </a:t>
            </a:r>
          </a:p>
          <a:p>
            <a:r>
              <a:rPr lang="en-GB" sz="2800" b="1" dirty="0">
                <a:solidFill>
                  <a:schemeClr val="bg1"/>
                </a:solidFill>
              </a:rPr>
              <a:t>Found support helpful 95% </a:t>
            </a:r>
          </a:p>
          <a:p>
            <a:r>
              <a:rPr lang="en-GB" sz="2800" b="1" dirty="0">
                <a:solidFill>
                  <a:schemeClr val="bg1"/>
                </a:solidFill>
              </a:rPr>
              <a:t>Know where to go for support 97%</a:t>
            </a:r>
          </a:p>
          <a:p>
            <a:endParaRPr lang="en-GB" sz="2800" b="1" dirty="0">
              <a:solidFill>
                <a:schemeClr val="bg1"/>
              </a:solidFill>
            </a:endParaRPr>
          </a:p>
          <a:p>
            <a:r>
              <a:rPr lang="en-GB" sz="2800" b="1" dirty="0">
                <a:solidFill>
                  <a:schemeClr val="bg1"/>
                </a:solidFill>
              </a:rPr>
              <a:t>Feel safer 86% </a:t>
            </a:r>
          </a:p>
          <a:p>
            <a:r>
              <a:rPr lang="en-GB" sz="2800" b="1" dirty="0">
                <a:solidFill>
                  <a:schemeClr val="bg1"/>
                </a:solidFill>
              </a:rPr>
              <a:t>Feel more confident </a:t>
            </a:r>
            <a:r>
              <a:rPr lang="en-GB" sz="2800" b="1" dirty="0" smtClean="0">
                <a:solidFill>
                  <a:schemeClr val="bg1"/>
                </a:solidFill>
              </a:rPr>
              <a:t>92% </a:t>
            </a:r>
            <a:endParaRPr lang="en-GB" sz="2800" b="1" dirty="0">
              <a:solidFill>
                <a:schemeClr val="bg1"/>
              </a:solidFill>
            </a:endParaRPr>
          </a:p>
          <a:p>
            <a:r>
              <a:rPr lang="en-GB" sz="2800" b="1" dirty="0">
                <a:solidFill>
                  <a:schemeClr val="bg1"/>
                </a:solidFill>
              </a:rPr>
              <a:t>Feel more able to cope </a:t>
            </a:r>
            <a:r>
              <a:rPr lang="en-GB" sz="2800" b="1" dirty="0" smtClean="0">
                <a:solidFill>
                  <a:schemeClr val="bg1"/>
                </a:solidFill>
              </a:rPr>
              <a:t>94% </a:t>
            </a:r>
            <a:endParaRPr lang="en-GB" sz="2800" b="1" dirty="0">
              <a:solidFill>
                <a:schemeClr val="bg1"/>
              </a:solidFill>
            </a:endParaRPr>
          </a:p>
          <a:p>
            <a:r>
              <a:rPr lang="en-GB" sz="2800" b="1" dirty="0">
                <a:solidFill>
                  <a:schemeClr val="bg1"/>
                </a:solidFill>
              </a:rPr>
              <a:t>Feel good about myself </a:t>
            </a:r>
            <a:r>
              <a:rPr lang="en-GB" sz="2800" b="1" dirty="0" smtClean="0">
                <a:solidFill>
                  <a:schemeClr val="bg1"/>
                </a:solidFill>
              </a:rPr>
              <a:t>88% </a:t>
            </a:r>
            <a:endParaRPr lang="en-GB" sz="2800" b="1" dirty="0">
              <a:solidFill>
                <a:schemeClr val="bg1"/>
              </a:solidFill>
            </a:endParaRPr>
          </a:p>
          <a:p>
            <a:r>
              <a:rPr lang="en-GB" sz="2800" b="1" dirty="0">
                <a:solidFill>
                  <a:schemeClr val="bg1"/>
                </a:solidFill>
              </a:rPr>
              <a:t>Feel optimistic about </a:t>
            </a:r>
            <a:r>
              <a:rPr lang="en-GB" sz="2800" b="1" dirty="0" smtClean="0">
                <a:solidFill>
                  <a:schemeClr val="bg1"/>
                </a:solidFill>
              </a:rPr>
              <a:t>my future 90%</a:t>
            </a:r>
          </a:p>
          <a:p>
            <a:endParaRPr lang="en-GB" sz="2800" dirty="0" smtClean="0">
              <a:solidFill>
                <a:schemeClr val="bg1"/>
              </a:solidFill>
            </a:endParaRPr>
          </a:p>
          <a:p>
            <a:r>
              <a:rPr lang="en-GB" sz="3600" b="1" dirty="0" smtClean="0">
                <a:solidFill>
                  <a:srgbClr val="FF0000"/>
                </a:solidFill>
              </a:rPr>
              <a:t>Visit </a:t>
            </a:r>
            <a:r>
              <a:rPr lang="en-GB" sz="3600" b="1" dirty="0">
                <a:solidFill>
                  <a:srgbClr val="FF0000"/>
                </a:solidFill>
              </a:rPr>
              <a:t>GP </a:t>
            </a:r>
            <a:r>
              <a:rPr lang="en-GB" sz="3600" b="1" dirty="0" smtClean="0">
                <a:solidFill>
                  <a:srgbClr val="FF0000"/>
                </a:solidFill>
              </a:rPr>
              <a:t>less</a:t>
            </a:r>
          </a:p>
          <a:p>
            <a:r>
              <a:rPr lang="en-GB" sz="3600" b="1" dirty="0" smtClean="0">
                <a:solidFill>
                  <a:srgbClr val="FF0000"/>
                </a:solidFill>
              </a:rPr>
              <a:t>Saving </a:t>
            </a:r>
            <a:r>
              <a:rPr lang="en-GB" sz="3600" b="1" dirty="0">
                <a:solidFill>
                  <a:srgbClr val="FF0000"/>
                </a:solidFill>
              </a:rPr>
              <a:t>hours of </a:t>
            </a:r>
            <a:r>
              <a:rPr lang="en-GB" sz="3600" b="1" dirty="0" smtClean="0">
                <a:solidFill>
                  <a:srgbClr val="FF0000"/>
                </a:solidFill>
              </a:rPr>
              <a:t>appointments</a:t>
            </a:r>
            <a:endParaRPr sz="3600" dirty="0">
              <a:solidFill>
                <a:srgbClr val="FF0000"/>
              </a:solidFill>
            </a:endParaRPr>
          </a:p>
        </p:txBody>
      </p:sp>
      <p:sp>
        <p:nvSpPr>
          <p:cNvPr id="2" name="AutoShape 2" descr="The Golden Valley | Visit Herefordshi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7144008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0"/>
          <p:cNvSpPr/>
          <p:nvPr/>
        </p:nvSpPr>
        <p:spPr>
          <a:xfrm>
            <a:off x="757827"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9276" b="-9275"/>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87" name="Google Shape;287;p10"/>
          <p:cNvSpPr/>
          <p:nvPr/>
        </p:nvSpPr>
        <p:spPr>
          <a:xfrm>
            <a:off x="2680972" y="1843779"/>
            <a:ext cx="7560307" cy="8083992"/>
          </a:xfrm>
          <a:custGeom>
            <a:avLst/>
            <a:gdLst/>
            <a:ahLst/>
            <a:cxnLst/>
            <a:rect l="l" t="t" r="r" b="b"/>
            <a:pathLst>
              <a:path w="6957079" h="6806585" extrusionOk="0">
                <a:moveTo>
                  <a:pt x="0" y="0"/>
                </a:moveTo>
                <a:lnTo>
                  <a:pt x="0" y="6806585"/>
                </a:lnTo>
                <a:lnTo>
                  <a:pt x="6957079" y="6806585"/>
                </a:lnTo>
                <a:lnTo>
                  <a:pt x="6957079" y="0"/>
                </a:lnTo>
                <a:lnTo>
                  <a:pt x="0" y="0"/>
                </a:lnTo>
                <a:close/>
                <a:moveTo>
                  <a:pt x="6896119" y="6745625"/>
                </a:moveTo>
                <a:lnTo>
                  <a:pt x="59690" y="6745625"/>
                </a:lnTo>
                <a:lnTo>
                  <a:pt x="59690" y="59690"/>
                </a:lnTo>
                <a:lnTo>
                  <a:pt x="6896119" y="59690"/>
                </a:lnTo>
                <a:lnTo>
                  <a:pt x="6896119" y="674562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89" name="Google Shape;289;p10"/>
          <p:cNvSpPr txBox="1"/>
          <p:nvPr/>
        </p:nvSpPr>
        <p:spPr>
          <a:xfrm>
            <a:off x="3286851" y="266742"/>
            <a:ext cx="13908856" cy="1320233"/>
          </a:xfrm>
          <a:prstGeom prst="rect">
            <a:avLst/>
          </a:prstGeom>
          <a:noFill/>
          <a:ln>
            <a:noFill/>
          </a:ln>
        </p:spPr>
        <p:txBody>
          <a:bodyPr spcFirstLastPara="1" wrap="square" lIns="0" tIns="0" rIns="0" bIns="0" anchor="t" anchorCtr="0">
            <a:spAutoFit/>
          </a:bodyPr>
          <a:lstStyle/>
          <a:p>
            <a:pPr algn="ctr">
              <a:lnSpc>
                <a:spcPct val="110001"/>
              </a:lnSpc>
            </a:pPr>
            <a:r>
              <a:rPr lang="en-GB" sz="6399" b="1" dirty="0" smtClean="0">
                <a:solidFill>
                  <a:srgbClr val="FFFFFF"/>
                </a:solidFill>
                <a:latin typeface="Overpass"/>
                <a:sym typeface="Overpass"/>
              </a:rPr>
              <a:t>Efficacy of IRIS</a:t>
            </a:r>
            <a:r>
              <a:rPr lang="en-GB" dirty="0" smtClean="0"/>
              <a:t>I</a:t>
            </a:r>
            <a:endParaRPr lang="en-GB" sz="1100" dirty="0">
              <a:latin typeface="Arial" panose="020B0604020202020204" pitchFamily="34" charset="0"/>
              <a:cs typeface="Arial" panose="020B0604020202020204" pitchFamily="34" charset="0"/>
            </a:endParaRPr>
          </a:p>
          <a:p>
            <a:pPr marL="0" marR="0" lvl="0" indent="0" algn="ctr" rtl="0">
              <a:lnSpc>
                <a:spcPct val="110001"/>
              </a:lnSpc>
              <a:spcBef>
                <a:spcPts val="0"/>
              </a:spcBef>
              <a:spcAft>
                <a:spcPts val="0"/>
              </a:spcAft>
              <a:buNone/>
            </a:pPr>
            <a:endParaRPr dirty="0"/>
          </a:p>
        </p:txBody>
      </p:sp>
      <p:grpSp>
        <p:nvGrpSpPr>
          <p:cNvPr id="290" name="Google Shape;290;p10"/>
          <p:cNvGrpSpPr/>
          <p:nvPr/>
        </p:nvGrpSpPr>
        <p:grpSpPr>
          <a:xfrm>
            <a:off x="-22167" y="0"/>
            <a:ext cx="2295525" cy="10292715"/>
            <a:chOff x="0" y="0"/>
            <a:chExt cx="3060700" cy="13723620"/>
          </a:xfrm>
        </p:grpSpPr>
        <p:sp>
          <p:nvSpPr>
            <p:cNvPr id="291" name="Google Shape;291;p10"/>
            <p:cNvSpPr/>
            <p:nvPr/>
          </p:nvSpPr>
          <p:spPr>
            <a:xfrm>
              <a:off x="0" y="0"/>
              <a:ext cx="3060700" cy="13723620"/>
            </a:xfrm>
            <a:prstGeom prst="rect">
              <a:avLst/>
            </a:prstGeom>
            <a:solidFill>
              <a:srgbClr val="C2D6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92" name="Google Shape;292;p10"/>
            <p:cNvSpPr/>
            <p:nvPr/>
          </p:nvSpPr>
          <p:spPr>
            <a:xfrm>
              <a:off x="292056" y="9888223"/>
              <a:ext cx="2476588" cy="1374506"/>
            </a:xfrm>
            <a:custGeom>
              <a:avLst/>
              <a:gdLst/>
              <a:ahLst/>
              <a:cxnLst/>
              <a:rect l="l" t="t" r="r" b="b"/>
              <a:pathLst>
                <a:path w="2476588" h="1374506" extrusionOk="0">
                  <a:moveTo>
                    <a:pt x="0" y="0"/>
                  </a:moveTo>
                  <a:lnTo>
                    <a:pt x="2476588" y="0"/>
                  </a:lnTo>
                  <a:lnTo>
                    <a:pt x="2476588" y="1374507"/>
                  </a:lnTo>
                  <a:lnTo>
                    <a:pt x="0" y="1374507"/>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93" name="Google Shape;293;p10"/>
            <p:cNvSpPr/>
            <p:nvPr/>
          </p:nvSpPr>
          <p:spPr>
            <a:xfrm>
              <a:off x="292056" y="814070"/>
              <a:ext cx="2469469" cy="1370555"/>
            </a:xfrm>
            <a:custGeom>
              <a:avLst/>
              <a:gdLst/>
              <a:ahLst/>
              <a:cxnLst/>
              <a:rect l="l" t="t" r="r" b="b"/>
              <a:pathLst>
                <a:path w="2469469" h="1370555" extrusionOk="0">
                  <a:moveTo>
                    <a:pt x="0" y="0"/>
                  </a:moveTo>
                  <a:lnTo>
                    <a:pt x="2469469" y="0"/>
                  </a:lnTo>
                  <a:lnTo>
                    <a:pt x="2469469" y="1370555"/>
                  </a:lnTo>
                  <a:lnTo>
                    <a:pt x="0" y="1370555"/>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94" name="Google Shape;294;p10"/>
            <p:cNvSpPr txBox="1"/>
            <p:nvPr/>
          </p:nvSpPr>
          <p:spPr>
            <a:xfrm>
              <a:off x="396602" y="11537950"/>
              <a:ext cx="2352110" cy="814070"/>
            </a:xfrm>
            <a:prstGeom prst="rect">
              <a:avLst/>
            </a:prstGeom>
            <a:noFill/>
            <a:ln>
              <a:noFill/>
            </a:ln>
          </p:spPr>
          <p:txBody>
            <a:bodyPr spcFirstLastPara="1" wrap="square" lIns="0" tIns="0" rIns="0" bIns="0" anchor="t" anchorCtr="0">
              <a:spAutoFit/>
            </a:bodyPr>
            <a:lstStyle/>
            <a:p>
              <a:pPr marL="0" marR="0" lvl="0" indent="0" algn="l" rtl="0">
                <a:lnSpc>
                  <a:spcPct val="107000"/>
                </a:lnSpc>
                <a:spcBef>
                  <a:spcPts val="0"/>
                </a:spcBef>
                <a:spcAft>
                  <a:spcPts val="0"/>
                </a:spcAft>
                <a:buNone/>
              </a:pPr>
              <a:r>
                <a:rPr lang="en-GB" sz="1500" b="1" u="none" dirty="0">
                  <a:solidFill>
                    <a:srgbClr val="FFFFFF"/>
                  </a:solidFill>
                  <a:latin typeface="Overpass"/>
                  <a:ea typeface="Overpass"/>
                  <a:cs typeface="Overpass"/>
                  <a:sym typeface="Overpass"/>
                </a:rPr>
                <a:t>©IRISi Ltd </a:t>
              </a:r>
              <a:endParaRPr dirty="0"/>
            </a:p>
            <a:p>
              <a:pPr marL="0" marR="0" lvl="0" indent="0" algn="l" rtl="0">
                <a:lnSpc>
                  <a:spcPct val="107000"/>
                </a:lnSpc>
                <a:spcBef>
                  <a:spcPts val="0"/>
                </a:spcBef>
                <a:spcAft>
                  <a:spcPts val="0"/>
                </a:spcAft>
                <a:buNone/>
              </a:pPr>
              <a:r>
                <a:rPr lang="en-GB" sz="1500" b="1" u="none" dirty="0">
                  <a:solidFill>
                    <a:srgbClr val="FFFFFF"/>
                  </a:solidFill>
                  <a:latin typeface="Overpass"/>
                  <a:ea typeface="Overpass"/>
                  <a:cs typeface="Overpass"/>
                  <a:sym typeface="Overpass"/>
                </a:rPr>
                <a:t>and University of Bristol</a:t>
              </a:r>
              <a:endParaRPr dirty="0"/>
            </a:p>
          </p:txBody>
        </p:sp>
      </p:grpSp>
      <p:sp>
        <p:nvSpPr>
          <p:cNvPr id="10" name="Google Shape;287;p10"/>
          <p:cNvSpPr/>
          <p:nvPr/>
        </p:nvSpPr>
        <p:spPr>
          <a:xfrm>
            <a:off x="10589195" y="1843779"/>
            <a:ext cx="7560307" cy="8083992"/>
          </a:xfrm>
          <a:custGeom>
            <a:avLst/>
            <a:gdLst/>
            <a:ahLst/>
            <a:cxnLst/>
            <a:rect l="l" t="t" r="r" b="b"/>
            <a:pathLst>
              <a:path w="6957079" h="6806585" extrusionOk="0">
                <a:moveTo>
                  <a:pt x="0" y="0"/>
                </a:moveTo>
                <a:lnTo>
                  <a:pt x="0" y="6806585"/>
                </a:lnTo>
                <a:lnTo>
                  <a:pt x="6957079" y="6806585"/>
                </a:lnTo>
                <a:lnTo>
                  <a:pt x="6957079" y="0"/>
                </a:lnTo>
                <a:lnTo>
                  <a:pt x="0" y="0"/>
                </a:lnTo>
                <a:close/>
                <a:moveTo>
                  <a:pt x="6896119" y="6745625"/>
                </a:moveTo>
                <a:lnTo>
                  <a:pt x="59690" y="6745625"/>
                </a:lnTo>
                <a:lnTo>
                  <a:pt x="59690" y="59690"/>
                </a:lnTo>
                <a:lnTo>
                  <a:pt x="6896119" y="59690"/>
                </a:lnTo>
                <a:lnTo>
                  <a:pt x="6896119" y="674562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4" name="Google Shape;289;p10"/>
          <p:cNvSpPr txBox="1"/>
          <p:nvPr/>
        </p:nvSpPr>
        <p:spPr>
          <a:xfrm>
            <a:off x="3220685" y="2443687"/>
            <a:ext cx="6421183" cy="6820329"/>
          </a:xfrm>
          <a:prstGeom prst="rect">
            <a:avLst/>
          </a:prstGeom>
          <a:noFill/>
          <a:ln>
            <a:noFill/>
          </a:ln>
        </p:spPr>
        <p:txBody>
          <a:bodyPr spcFirstLastPara="1" wrap="square" lIns="0" tIns="0" rIns="0" bIns="0" anchor="t" anchorCtr="0">
            <a:spAutoFit/>
          </a:bodyPr>
          <a:lstStyle/>
          <a:p>
            <a:endParaRPr lang="en-US" sz="3200" b="1" dirty="0">
              <a:solidFill>
                <a:schemeClr val="bg1"/>
              </a:solidFill>
            </a:endParaRPr>
          </a:p>
          <a:p>
            <a:r>
              <a:rPr lang="en-US" sz="3200" dirty="0" smtClean="0">
                <a:solidFill>
                  <a:schemeClr val="bg1"/>
                </a:solidFill>
              </a:rPr>
              <a:t>IRIS  4 x more cost effective than the flu jab – </a:t>
            </a:r>
            <a:r>
              <a:rPr lang="en-US" sz="3200" dirty="0" smtClean="0">
                <a:solidFill>
                  <a:srgbClr val="FF0000"/>
                </a:solidFill>
              </a:rPr>
              <a:t>saving £14 per women  </a:t>
            </a:r>
            <a:r>
              <a:rPr lang="en-US" sz="1800" dirty="0" smtClean="0">
                <a:solidFill>
                  <a:schemeClr val="bg1"/>
                </a:solidFill>
              </a:rPr>
              <a:t>(Barbosa et al 2018)</a:t>
            </a:r>
          </a:p>
          <a:p>
            <a:endParaRPr lang="en-US" sz="3200" dirty="0">
              <a:solidFill>
                <a:schemeClr val="bg1"/>
              </a:solidFill>
            </a:endParaRPr>
          </a:p>
          <a:p>
            <a:r>
              <a:rPr lang="en-US" sz="3200" dirty="0" smtClean="0">
                <a:solidFill>
                  <a:schemeClr val="bg1"/>
                </a:solidFill>
              </a:rPr>
              <a:t>Practice with IRIS were </a:t>
            </a:r>
            <a:r>
              <a:rPr lang="en-US" sz="3200" dirty="0" smtClean="0">
                <a:solidFill>
                  <a:srgbClr val="FF0000"/>
                </a:solidFill>
              </a:rPr>
              <a:t>30 x more likely to refer to specialist support </a:t>
            </a:r>
            <a:r>
              <a:rPr lang="en-US" sz="2000" dirty="0" smtClean="0">
                <a:solidFill>
                  <a:schemeClr val="bg1"/>
                </a:solidFill>
              </a:rPr>
              <a:t>(Sohal el 2020) and Paovska-Griffths et al (2020)</a:t>
            </a:r>
          </a:p>
          <a:p>
            <a:endParaRPr lang="en-US" sz="3200" dirty="0">
              <a:solidFill>
                <a:schemeClr val="bg1"/>
              </a:solidFill>
            </a:endParaRPr>
          </a:p>
          <a:p>
            <a:r>
              <a:rPr lang="en-US" sz="3200" dirty="0" smtClean="0">
                <a:solidFill>
                  <a:schemeClr val="bg1"/>
                </a:solidFill>
              </a:rPr>
              <a:t>IRIS significantly improves women’s health both clinically and anecdotally. Increase in mental health and self esteem</a:t>
            </a:r>
          </a:p>
          <a:p>
            <a:r>
              <a:rPr lang="en-US" sz="1800" dirty="0" smtClean="0">
                <a:solidFill>
                  <a:schemeClr val="bg1"/>
                </a:solidFill>
              </a:rPr>
              <a:t>Bandyopadhyay et al (2021) </a:t>
            </a:r>
            <a:endParaRPr lang="en-US" sz="1800" dirty="0">
              <a:solidFill>
                <a:schemeClr val="bg1"/>
              </a:solidFill>
            </a:endParaRPr>
          </a:p>
          <a:p>
            <a:pPr marL="457200" marR="0" lvl="0" indent="-457200" rtl="0">
              <a:lnSpc>
                <a:spcPct val="110001"/>
              </a:lnSpc>
              <a:spcBef>
                <a:spcPts val="0"/>
              </a:spcBef>
              <a:spcAft>
                <a:spcPts val="0"/>
              </a:spcAft>
              <a:buFont typeface="Arial" panose="020B0604020202020204" pitchFamily="34" charset="0"/>
              <a:buChar char="•"/>
            </a:pPr>
            <a:endParaRPr sz="3200" dirty="0">
              <a:solidFill>
                <a:schemeClr val="bg1"/>
              </a:solidFill>
            </a:endParaRPr>
          </a:p>
        </p:txBody>
      </p:sp>
      <p:sp>
        <p:nvSpPr>
          <p:cNvPr id="15" name="Google Shape;289;p10"/>
          <p:cNvSpPr txBox="1"/>
          <p:nvPr/>
        </p:nvSpPr>
        <p:spPr>
          <a:xfrm>
            <a:off x="10824115" y="2481698"/>
            <a:ext cx="7090465" cy="8525411"/>
          </a:xfrm>
          <a:prstGeom prst="rect">
            <a:avLst/>
          </a:prstGeom>
          <a:noFill/>
          <a:ln>
            <a:noFill/>
          </a:ln>
        </p:spPr>
        <p:txBody>
          <a:bodyPr spcFirstLastPara="1" wrap="square" lIns="0" tIns="0" rIns="0" bIns="0" anchor="t" anchorCtr="0">
            <a:spAutoFit/>
          </a:bodyPr>
          <a:lstStyle/>
          <a:p>
            <a:r>
              <a:rPr lang="en-US" sz="3600" dirty="0" smtClean="0">
                <a:solidFill>
                  <a:schemeClr val="bg1"/>
                </a:solidFill>
              </a:rPr>
              <a:t>IRIS should have consistent funding and staffing for effective </a:t>
            </a:r>
            <a:r>
              <a:rPr lang="en-US" sz="3600" dirty="0">
                <a:solidFill>
                  <a:schemeClr val="bg1"/>
                </a:solidFill>
              </a:rPr>
              <a:t>outcomes </a:t>
            </a:r>
            <a:r>
              <a:rPr lang="en-US" sz="1800" dirty="0">
                <a:solidFill>
                  <a:schemeClr val="bg1"/>
                </a:solidFill>
              </a:rPr>
              <a:t>Paovska-Griffths et al (2020</a:t>
            </a:r>
            <a:r>
              <a:rPr lang="en-US" sz="1800" dirty="0" smtClean="0">
                <a:solidFill>
                  <a:schemeClr val="bg1"/>
                </a:solidFill>
              </a:rPr>
              <a:t>)</a:t>
            </a:r>
          </a:p>
          <a:p>
            <a:endParaRPr lang="en-US" sz="1800" dirty="0">
              <a:solidFill>
                <a:schemeClr val="bg1"/>
              </a:solidFill>
            </a:endParaRPr>
          </a:p>
          <a:p>
            <a:endParaRPr lang="en-US" sz="1800" dirty="0" smtClean="0">
              <a:solidFill>
                <a:schemeClr val="bg1"/>
              </a:solidFill>
            </a:endParaRPr>
          </a:p>
          <a:p>
            <a:r>
              <a:rPr lang="en-US" sz="3200" dirty="0" smtClean="0">
                <a:solidFill>
                  <a:schemeClr val="bg1"/>
                </a:solidFill>
              </a:rPr>
              <a:t>IRIS can successfully engage clinicians to change their practices and ultimately enhance outcomes for patients </a:t>
            </a:r>
          </a:p>
          <a:p>
            <a:r>
              <a:rPr lang="en-US" sz="3200" dirty="0" smtClean="0">
                <a:solidFill>
                  <a:schemeClr val="bg1"/>
                </a:solidFill>
              </a:rPr>
              <a:t> </a:t>
            </a:r>
            <a:r>
              <a:rPr lang="en-US" sz="1800" dirty="0" smtClean="0">
                <a:solidFill>
                  <a:schemeClr val="bg1"/>
                </a:solidFill>
              </a:rPr>
              <a:t>(</a:t>
            </a:r>
            <a:r>
              <a:rPr lang="en-US" sz="1800" dirty="0">
                <a:solidFill>
                  <a:schemeClr val="bg1"/>
                </a:solidFill>
              </a:rPr>
              <a:t>M</a:t>
            </a:r>
            <a:r>
              <a:rPr lang="en-US" sz="1800" dirty="0" smtClean="0">
                <a:solidFill>
                  <a:schemeClr val="bg1"/>
                </a:solidFill>
              </a:rPr>
              <a:t>cNeish and Scott 2022)</a:t>
            </a:r>
          </a:p>
          <a:p>
            <a:endParaRPr lang="en-US" sz="1800" dirty="0">
              <a:solidFill>
                <a:schemeClr val="bg1"/>
              </a:solidFill>
            </a:endParaRPr>
          </a:p>
          <a:p>
            <a:endParaRPr lang="en-US" sz="1800" dirty="0" smtClean="0">
              <a:solidFill>
                <a:schemeClr val="bg1"/>
              </a:solidFill>
            </a:endParaRPr>
          </a:p>
          <a:p>
            <a:r>
              <a:rPr lang="en-US" sz="3200" dirty="0" smtClean="0">
                <a:solidFill>
                  <a:schemeClr val="bg1"/>
                </a:solidFill>
              </a:rPr>
              <a:t>Iris has significant impact on victims and survivors especially those less likely to seek support elsewhere.  </a:t>
            </a:r>
            <a:r>
              <a:rPr lang="en-US" sz="1800" dirty="0" smtClean="0">
                <a:solidFill>
                  <a:schemeClr val="bg1"/>
                </a:solidFill>
              </a:rPr>
              <a:t>AVA (2022)</a:t>
            </a:r>
          </a:p>
          <a:p>
            <a:endParaRPr lang="en-US" sz="3200" dirty="0">
              <a:solidFill>
                <a:schemeClr val="bg1"/>
              </a:solidFill>
            </a:endParaRPr>
          </a:p>
          <a:p>
            <a:endParaRPr lang="en-US" sz="3200" dirty="0" smtClean="0">
              <a:solidFill>
                <a:schemeClr val="bg1"/>
              </a:solidFill>
            </a:endParaRPr>
          </a:p>
          <a:p>
            <a:endParaRPr lang="en-US" sz="3200" dirty="0">
              <a:solidFill>
                <a:schemeClr val="bg1"/>
              </a:solidFill>
            </a:endParaRPr>
          </a:p>
          <a:p>
            <a:r>
              <a:rPr lang="en-US" sz="3600" dirty="0" smtClean="0">
                <a:solidFill>
                  <a:schemeClr val="bg1"/>
                </a:solidFill>
              </a:rPr>
              <a:t>.</a:t>
            </a:r>
            <a:endParaRPr sz="3600" dirty="0">
              <a:solidFill>
                <a:schemeClr val="bg1"/>
              </a:solidFill>
            </a:endParaRPr>
          </a:p>
        </p:txBody>
      </p:sp>
      <p:sp>
        <p:nvSpPr>
          <p:cNvPr id="2" name="AutoShape 2" descr="The Golden Valley | Visit Herefordshi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16725310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22"/>
          <p:cNvSpPr/>
          <p:nvPr/>
        </p:nvSpPr>
        <p:spPr>
          <a:xfrm>
            <a:off x="127222" y="21758"/>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13332" b="-13332"/>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648" name="Google Shape;648;p22"/>
          <p:cNvSpPr/>
          <p:nvPr/>
        </p:nvSpPr>
        <p:spPr>
          <a:xfrm>
            <a:off x="2653248" y="3570651"/>
            <a:ext cx="15214329" cy="6174449"/>
          </a:xfrm>
          <a:custGeom>
            <a:avLst/>
            <a:gdLst/>
            <a:ahLst/>
            <a:cxnLst/>
            <a:rect l="l" t="t" r="r" b="b"/>
            <a:pathLst>
              <a:path w="10918092" h="4430902" extrusionOk="0">
                <a:moveTo>
                  <a:pt x="0" y="0"/>
                </a:moveTo>
                <a:lnTo>
                  <a:pt x="0" y="4430902"/>
                </a:lnTo>
                <a:lnTo>
                  <a:pt x="10918092" y="4430902"/>
                </a:lnTo>
                <a:lnTo>
                  <a:pt x="10918092" y="0"/>
                </a:lnTo>
                <a:lnTo>
                  <a:pt x="0" y="0"/>
                </a:lnTo>
                <a:close/>
                <a:moveTo>
                  <a:pt x="10857133" y="4369943"/>
                </a:moveTo>
                <a:lnTo>
                  <a:pt x="59690" y="4369943"/>
                </a:lnTo>
                <a:lnTo>
                  <a:pt x="59690" y="59690"/>
                </a:lnTo>
                <a:lnTo>
                  <a:pt x="10857133" y="59690"/>
                </a:lnTo>
                <a:lnTo>
                  <a:pt x="10857133" y="4369943"/>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654" name="Google Shape;654;p22"/>
          <p:cNvSpPr txBox="1"/>
          <p:nvPr/>
        </p:nvSpPr>
        <p:spPr>
          <a:xfrm flipH="1">
            <a:off x="3358083" y="-356460"/>
            <a:ext cx="6963785" cy="2908489"/>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endParaRPr lang="en-GB" sz="5400" dirty="0" smtClean="0">
              <a:solidFill>
                <a:schemeClr val="bg1"/>
              </a:solidFill>
              <a:latin typeface="Overpass"/>
              <a:ea typeface="Overpass"/>
              <a:cs typeface="Overpass"/>
              <a:sym typeface="Overpass"/>
            </a:endParaRPr>
          </a:p>
          <a:p>
            <a:pPr marL="0" marR="0" lvl="0" indent="0" algn="ctr" rtl="0">
              <a:spcBef>
                <a:spcPts val="0"/>
              </a:spcBef>
              <a:spcAft>
                <a:spcPts val="0"/>
              </a:spcAft>
              <a:buNone/>
            </a:pPr>
            <a:r>
              <a:rPr lang="en-GB" sz="5400" b="1" dirty="0" smtClean="0">
                <a:solidFill>
                  <a:schemeClr val="bg1"/>
                </a:solidFill>
                <a:latin typeface="Overpass"/>
                <a:ea typeface="Overpass"/>
                <a:cs typeface="Overpass"/>
                <a:sym typeface="Overpass"/>
              </a:rPr>
              <a:t>IRIS Herefordshire So Far!</a:t>
            </a:r>
            <a:endParaRPr sz="5400" b="1" dirty="0">
              <a:solidFill>
                <a:schemeClr val="bg1"/>
              </a:solidFill>
            </a:endParaRPr>
          </a:p>
        </p:txBody>
      </p:sp>
      <p:grpSp>
        <p:nvGrpSpPr>
          <p:cNvPr id="664" name="Google Shape;664;p22"/>
          <p:cNvGrpSpPr/>
          <p:nvPr/>
        </p:nvGrpSpPr>
        <p:grpSpPr>
          <a:xfrm>
            <a:off x="-83819" y="7371"/>
            <a:ext cx="2295525" cy="10279629"/>
            <a:chOff x="0" y="0"/>
            <a:chExt cx="3060700" cy="13723620"/>
          </a:xfrm>
        </p:grpSpPr>
        <p:sp>
          <p:nvSpPr>
            <p:cNvPr id="665" name="Google Shape;665;p22"/>
            <p:cNvSpPr/>
            <p:nvPr/>
          </p:nvSpPr>
          <p:spPr>
            <a:xfrm>
              <a:off x="0" y="0"/>
              <a:ext cx="3060700" cy="13723620"/>
            </a:xfrm>
            <a:prstGeom prst="rect">
              <a:avLst/>
            </a:prstGeom>
            <a:solidFill>
              <a:srgbClr val="C2D6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666" name="Google Shape;666;p22"/>
            <p:cNvSpPr/>
            <p:nvPr/>
          </p:nvSpPr>
          <p:spPr>
            <a:xfrm>
              <a:off x="292056" y="9888223"/>
              <a:ext cx="2476588" cy="1374506"/>
            </a:xfrm>
            <a:custGeom>
              <a:avLst/>
              <a:gdLst/>
              <a:ahLst/>
              <a:cxnLst/>
              <a:rect l="l" t="t" r="r" b="b"/>
              <a:pathLst>
                <a:path w="2476588" h="1374506" extrusionOk="0">
                  <a:moveTo>
                    <a:pt x="0" y="0"/>
                  </a:moveTo>
                  <a:lnTo>
                    <a:pt x="2476588" y="0"/>
                  </a:lnTo>
                  <a:lnTo>
                    <a:pt x="2476588" y="1374507"/>
                  </a:lnTo>
                  <a:lnTo>
                    <a:pt x="0" y="1374507"/>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667" name="Google Shape;667;p22"/>
            <p:cNvSpPr/>
            <p:nvPr/>
          </p:nvSpPr>
          <p:spPr>
            <a:xfrm>
              <a:off x="292056" y="814070"/>
              <a:ext cx="2469469" cy="1370555"/>
            </a:xfrm>
            <a:custGeom>
              <a:avLst/>
              <a:gdLst/>
              <a:ahLst/>
              <a:cxnLst/>
              <a:rect l="l" t="t" r="r" b="b"/>
              <a:pathLst>
                <a:path w="2469469" h="1370555" extrusionOk="0">
                  <a:moveTo>
                    <a:pt x="0" y="0"/>
                  </a:moveTo>
                  <a:lnTo>
                    <a:pt x="2469469" y="0"/>
                  </a:lnTo>
                  <a:lnTo>
                    <a:pt x="2469469" y="1370555"/>
                  </a:lnTo>
                  <a:lnTo>
                    <a:pt x="0" y="1370555"/>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668" name="Google Shape;668;p22"/>
            <p:cNvSpPr txBox="1"/>
            <p:nvPr/>
          </p:nvSpPr>
          <p:spPr>
            <a:xfrm>
              <a:off x="396602" y="11537950"/>
              <a:ext cx="2352110" cy="814070"/>
            </a:xfrm>
            <a:prstGeom prst="rect">
              <a:avLst/>
            </a:prstGeom>
            <a:noFill/>
            <a:ln>
              <a:noFill/>
            </a:ln>
          </p:spPr>
          <p:txBody>
            <a:bodyPr spcFirstLastPara="1" wrap="square" lIns="0" tIns="0" rIns="0" bIns="0" anchor="t" anchorCtr="0">
              <a:spAutoFit/>
            </a:bodyPr>
            <a:lstStyle/>
            <a:p>
              <a:pPr marL="0" marR="0" lvl="0" indent="0" algn="l" rtl="0">
                <a:lnSpc>
                  <a:spcPct val="107000"/>
                </a:lnSpc>
                <a:spcBef>
                  <a:spcPts val="0"/>
                </a:spcBef>
                <a:spcAft>
                  <a:spcPts val="0"/>
                </a:spcAft>
                <a:buNone/>
              </a:pPr>
              <a:r>
                <a:rPr lang="en-GB" sz="1500" b="1" u="none" dirty="0">
                  <a:solidFill>
                    <a:srgbClr val="FFFFFF"/>
                  </a:solidFill>
                  <a:latin typeface="Overpass"/>
                  <a:ea typeface="Overpass"/>
                  <a:cs typeface="Overpass"/>
                  <a:sym typeface="Overpass"/>
                </a:rPr>
                <a:t>©IRISi Ltd </a:t>
              </a:r>
              <a:endParaRPr dirty="0"/>
            </a:p>
            <a:p>
              <a:pPr marL="0" marR="0" lvl="0" indent="0" algn="l" rtl="0">
                <a:lnSpc>
                  <a:spcPct val="107000"/>
                </a:lnSpc>
                <a:spcBef>
                  <a:spcPts val="0"/>
                </a:spcBef>
                <a:spcAft>
                  <a:spcPts val="0"/>
                </a:spcAft>
                <a:buNone/>
              </a:pPr>
              <a:r>
                <a:rPr lang="en-GB" sz="1500" b="1" u="none" dirty="0">
                  <a:solidFill>
                    <a:srgbClr val="FFFFFF"/>
                  </a:solidFill>
                  <a:latin typeface="Overpass"/>
                  <a:ea typeface="Overpass"/>
                  <a:cs typeface="Overpass"/>
                  <a:sym typeface="Overpass"/>
                </a:rPr>
                <a:t>and University of Bristol</a:t>
              </a:r>
              <a:endParaRPr dirty="0"/>
            </a:p>
          </p:txBody>
        </p:sp>
      </p:grpSp>
      <p:sp>
        <p:nvSpPr>
          <p:cNvPr id="8" name="Oval 7"/>
          <p:cNvSpPr/>
          <p:nvPr/>
        </p:nvSpPr>
        <p:spPr>
          <a:xfrm>
            <a:off x="14383203" y="7410452"/>
            <a:ext cx="45719" cy="3232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p:cNvSpPr/>
          <p:nvPr/>
        </p:nvSpPr>
        <p:spPr>
          <a:xfrm>
            <a:off x="11904399" y="4339201"/>
            <a:ext cx="5424406" cy="476913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If we hit our 12 </a:t>
            </a:r>
            <a:r>
              <a:rPr lang="en-US" sz="3200" b="1" dirty="0">
                <a:solidFill>
                  <a:schemeClr val="tx1"/>
                </a:solidFill>
              </a:rPr>
              <a:t>GP surgery target  </a:t>
            </a:r>
            <a:endParaRPr lang="en-US" sz="3200" b="1" dirty="0" smtClean="0">
              <a:solidFill>
                <a:schemeClr val="tx1"/>
              </a:solidFill>
            </a:endParaRPr>
          </a:p>
          <a:p>
            <a:pPr algn="ctr"/>
            <a:r>
              <a:rPr lang="en-US" sz="3200" b="1" dirty="0">
                <a:solidFill>
                  <a:schemeClr val="tx1"/>
                </a:solidFill>
              </a:rPr>
              <a:t>w</a:t>
            </a:r>
            <a:r>
              <a:rPr lang="en-US" sz="3200" b="1" dirty="0" smtClean="0">
                <a:solidFill>
                  <a:schemeClr val="tx1"/>
                </a:solidFill>
              </a:rPr>
              <a:t>e can then offer IRIS </a:t>
            </a:r>
            <a:r>
              <a:rPr lang="en-US" sz="3200" b="1" dirty="0">
                <a:solidFill>
                  <a:schemeClr val="tx1"/>
                </a:solidFill>
              </a:rPr>
              <a:t>to </a:t>
            </a:r>
            <a:r>
              <a:rPr lang="en-US" sz="3200" b="1" dirty="0" smtClean="0">
                <a:solidFill>
                  <a:schemeClr val="tx1"/>
                </a:solidFill>
              </a:rPr>
              <a:t>GPOOH </a:t>
            </a:r>
            <a:r>
              <a:rPr lang="en-US" sz="3200" b="1" dirty="0" smtClean="0">
                <a:solidFill>
                  <a:schemeClr val="tx1"/>
                </a:solidFill>
              </a:rPr>
              <a:t>and training </a:t>
            </a:r>
            <a:r>
              <a:rPr lang="en-US" sz="3200" b="1" dirty="0" smtClean="0">
                <a:solidFill>
                  <a:schemeClr val="tx1"/>
                </a:solidFill>
              </a:rPr>
              <a:t>schemes</a:t>
            </a:r>
            <a:endParaRPr lang="en-GB" sz="3200" b="1" dirty="0">
              <a:solidFill>
                <a:schemeClr val="tx1"/>
              </a:solidFill>
            </a:endParaRPr>
          </a:p>
        </p:txBody>
      </p:sp>
      <p:sp>
        <p:nvSpPr>
          <p:cNvPr id="19" name="TextBox 1"/>
          <p:cNvSpPr txBox="1"/>
          <p:nvPr/>
        </p:nvSpPr>
        <p:spPr>
          <a:xfrm>
            <a:off x="3443560" y="4127176"/>
            <a:ext cx="8654655" cy="5016758"/>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71500" indent="-571500">
              <a:buFont typeface="Arial" panose="020B0604020202020204" pitchFamily="34" charset="0"/>
              <a:buChar char="•"/>
            </a:pPr>
            <a:r>
              <a:rPr lang="en-US" sz="4000" b="1" dirty="0" smtClean="0">
                <a:solidFill>
                  <a:schemeClr val="bg1"/>
                </a:solidFill>
              </a:rPr>
              <a:t>2 Fully trained</a:t>
            </a:r>
            <a:r>
              <a:rPr lang="en-US" sz="4000" b="1" dirty="0" smtClean="0">
                <a:solidFill>
                  <a:schemeClr val="bg1"/>
                </a:solidFill>
              </a:rPr>
              <a:t> GP Surgeries </a:t>
            </a:r>
          </a:p>
          <a:p>
            <a:pPr marL="571500" indent="-571500">
              <a:buFont typeface="Arial" panose="020B0604020202020204" pitchFamily="34" charset="0"/>
              <a:buChar char="•"/>
            </a:pPr>
            <a:r>
              <a:rPr lang="en-US" sz="4000" b="1" dirty="0" smtClean="0">
                <a:solidFill>
                  <a:schemeClr val="bg1"/>
                </a:solidFill>
              </a:rPr>
              <a:t>3 Partially Trained Surgeries</a:t>
            </a:r>
          </a:p>
          <a:p>
            <a:pPr marL="571500" indent="-571500">
              <a:buFont typeface="Arial" panose="020B0604020202020204" pitchFamily="34" charset="0"/>
              <a:buChar char="•"/>
            </a:pPr>
            <a:r>
              <a:rPr lang="en-US" sz="4000" b="1" dirty="0" smtClean="0">
                <a:solidFill>
                  <a:schemeClr val="bg1"/>
                </a:solidFill>
              </a:rPr>
              <a:t>5 Surgeries booked in for training </a:t>
            </a:r>
          </a:p>
          <a:p>
            <a:pPr marL="571500" indent="-571500">
              <a:buFont typeface="Arial" panose="020B0604020202020204" pitchFamily="34" charset="0"/>
              <a:buChar char="•"/>
            </a:pPr>
            <a:r>
              <a:rPr lang="en-US" sz="4000" b="1" dirty="0" smtClean="0">
                <a:solidFill>
                  <a:schemeClr val="bg1"/>
                </a:solidFill>
              </a:rPr>
              <a:t>Trainee GPs Booked in for training at Hereford County Hospital</a:t>
            </a:r>
            <a:endParaRPr lang="en-US" sz="4000" b="1" dirty="0" smtClean="0">
              <a:solidFill>
                <a:schemeClr val="bg1"/>
              </a:solidFill>
            </a:endParaRPr>
          </a:p>
          <a:p>
            <a:pPr marL="571500" indent="-571500">
              <a:buFont typeface="Arial" panose="020B0604020202020204" pitchFamily="34" charset="0"/>
              <a:buChar char="•"/>
            </a:pPr>
            <a:endParaRPr lang="en-GB" sz="4000" dirty="0"/>
          </a:p>
        </p:txBody>
      </p:sp>
    </p:spTree>
    <p:extLst>
      <p:ext uri="{BB962C8B-B14F-4D97-AF65-F5344CB8AC3E}">
        <p14:creationId xmlns:p14="http://schemas.microsoft.com/office/powerpoint/2010/main" val="4157629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27"/>
          <p:cNvSpPr/>
          <p:nvPr/>
        </p:nvSpPr>
        <p:spPr>
          <a:xfrm>
            <a:off x="1266852" y="-5715"/>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l="-3949" t="-38336" r="-29945" b="-19955"/>
            </a:stretch>
          </a:blipFill>
          <a:ln>
            <a:noFill/>
          </a:ln>
        </p:spPr>
        <p:txBody>
          <a:bodyPr spcFirstLastPara="1" wrap="square" lIns="91425" tIns="45700" rIns="91425" bIns="45700" anchor="t" anchorCtr="0">
            <a:noAutofit/>
          </a:bodyPr>
          <a:lstStyle/>
          <a:p>
            <a:pPr marL="342900" marR="0" lvl="0" indent="-342900" algn="l" rtl="0">
              <a:spcBef>
                <a:spcPts val="0"/>
              </a:spcBef>
              <a:spcAft>
                <a:spcPts val="0"/>
              </a:spcAft>
              <a:buFont typeface="+mj-lt"/>
              <a:buAutoNum type="arabicPeriod"/>
            </a:pPr>
            <a:endParaRPr sz="1800" dirty="0">
              <a:solidFill>
                <a:schemeClr val="dk1"/>
              </a:solidFill>
              <a:latin typeface="Calibri"/>
              <a:ea typeface="Calibri"/>
              <a:cs typeface="Calibri"/>
              <a:sym typeface="Calibri"/>
            </a:endParaRPr>
          </a:p>
        </p:txBody>
      </p:sp>
      <p:sp>
        <p:nvSpPr>
          <p:cNvPr id="754" name="Google Shape;754;p27"/>
          <p:cNvSpPr/>
          <p:nvPr/>
        </p:nvSpPr>
        <p:spPr>
          <a:xfrm>
            <a:off x="2570184" y="1832793"/>
            <a:ext cx="15408794" cy="8247341"/>
          </a:xfrm>
          <a:custGeom>
            <a:avLst/>
            <a:gdLst/>
            <a:ahLst/>
            <a:cxnLst/>
            <a:rect l="l" t="t" r="r" b="b"/>
            <a:pathLst>
              <a:path w="11057644" h="5918449" extrusionOk="0">
                <a:moveTo>
                  <a:pt x="0" y="0"/>
                </a:moveTo>
                <a:lnTo>
                  <a:pt x="0" y="5918449"/>
                </a:lnTo>
                <a:lnTo>
                  <a:pt x="11057644" y="5918449"/>
                </a:lnTo>
                <a:lnTo>
                  <a:pt x="11057644" y="0"/>
                </a:lnTo>
                <a:lnTo>
                  <a:pt x="0" y="0"/>
                </a:lnTo>
                <a:close/>
                <a:moveTo>
                  <a:pt x="10996684" y="5857489"/>
                </a:moveTo>
                <a:lnTo>
                  <a:pt x="59690" y="5857489"/>
                </a:lnTo>
                <a:lnTo>
                  <a:pt x="59690" y="59690"/>
                </a:lnTo>
                <a:lnTo>
                  <a:pt x="10996684" y="59690"/>
                </a:lnTo>
                <a:lnTo>
                  <a:pt x="10996684" y="585748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755" name="Google Shape;755;p27"/>
          <p:cNvSpPr txBox="1"/>
          <p:nvPr/>
        </p:nvSpPr>
        <p:spPr>
          <a:xfrm>
            <a:off x="2722088" y="488467"/>
            <a:ext cx="15122430" cy="1203215"/>
          </a:xfrm>
          <a:prstGeom prst="rect">
            <a:avLst/>
          </a:prstGeom>
          <a:noFill/>
          <a:ln>
            <a:noFill/>
          </a:ln>
        </p:spPr>
        <p:txBody>
          <a:bodyPr spcFirstLastPara="1" wrap="square" lIns="0" tIns="0" rIns="0" bIns="0" anchor="t" anchorCtr="0">
            <a:spAutoFit/>
          </a:bodyPr>
          <a:lstStyle/>
          <a:p>
            <a:pPr marL="0" marR="0" lvl="0" indent="0" algn="l" rtl="0">
              <a:lnSpc>
                <a:spcPct val="110002"/>
              </a:lnSpc>
              <a:spcBef>
                <a:spcPts val="0"/>
              </a:spcBef>
              <a:spcAft>
                <a:spcPts val="0"/>
              </a:spcAft>
              <a:buNone/>
            </a:pPr>
            <a:r>
              <a:rPr lang="en-GB" sz="7108" u="none" dirty="0" smtClean="0">
                <a:solidFill>
                  <a:srgbClr val="FFFFFF"/>
                </a:solidFill>
                <a:latin typeface="Overpass"/>
                <a:ea typeface="Overpass"/>
                <a:cs typeface="Overpass"/>
                <a:sym typeface="Overpass"/>
              </a:rPr>
              <a:t>Contact</a:t>
            </a:r>
            <a:endParaRPr dirty="0"/>
          </a:p>
        </p:txBody>
      </p:sp>
      <p:sp>
        <p:nvSpPr>
          <p:cNvPr id="756" name="Google Shape;756;p27"/>
          <p:cNvSpPr/>
          <p:nvPr/>
        </p:nvSpPr>
        <p:spPr>
          <a:xfrm>
            <a:off x="2823751" y="2339456"/>
            <a:ext cx="11163246" cy="1291469"/>
          </a:xfrm>
          <a:custGeom>
            <a:avLst/>
            <a:gdLst/>
            <a:ahLst/>
            <a:cxnLst/>
            <a:rect l="l" t="t" r="r" b="b"/>
            <a:pathLst>
              <a:path w="10550185" h="1220544" extrusionOk="0">
                <a:moveTo>
                  <a:pt x="0" y="0"/>
                </a:moveTo>
                <a:lnTo>
                  <a:pt x="0" y="1220544"/>
                </a:lnTo>
                <a:lnTo>
                  <a:pt x="10550185" y="1220544"/>
                </a:lnTo>
                <a:lnTo>
                  <a:pt x="10550185" y="0"/>
                </a:lnTo>
                <a:lnTo>
                  <a:pt x="0" y="0"/>
                </a:lnTo>
                <a:close/>
                <a:moveTo>
                  <a:pt x="10489225" y="1159584"/>
                </a:moveTo>
                <a:lnTo>
                  <a:pt x="59690" y="1159584"/>
                </a:lnTo>
                <a:lnTo>
                  <a:pt x="59690" y="59690"/>
                </a:lnTo>
                <a:lnTo>
                  <a:pt x="10489225" y="59690"/>
                </a:lnTo>
                <a:lnTo>
                  <a:pt x="10489225" y="115958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761" name="Google Shape;761;p27"/>
          <p:cNvSpPr txBox="1"/>
          <p:nvPr/>
        </p:nvSpPr>
        <p:spPr>
          <a:xfrm>
            <a:off x="2887579" y="2479964"/>
            <a:ext cx="11562712" cy="7969352"/>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GB" sz="4465" dirty="0" smtClean="0">
                <a:solidFill>
                  <a:srgbClr val="FFFFFF"/>
                </a:solidFill>
                <a:latin typeface="Overpass"/>
                <a:ea typeface="Overpass"/>
                <a:cs typeface="Overpass"/>
                <a:sym typeface="Overpass"/>
              </a:rPr>
              <a:t>Charmaine Cole  IRIS Advocate Educator</a:t>
            </a:r>
          </a:p>
          <a:p>
            <a:pPr marL="0" marR="0" lvl="0" indent="0" algn="l" rtl="0">
              <a:lnSpc>
                <a:spcPct val="140000"/>
              </a:lnSpc>
              <a:spcBef>
                <a:spcPts val="0"/>
              </a:spcBef>
              <a:spcAft>
                <a:spcPts val="0"/>
              </a:spcAft>
              <a:buNone/>
            </a:pPr>
            <a:r>
              <a:rPr lang="en-US" sz="4465" dirty="0" smtClean="0">
                <a:solidFill>
                  <a:srgbClr val="FFFFFF"/>
                </a:solidFill>
                <a:latin typeface="Overpass"/>
                <a:ea typeface="Overpass"/>
                <a:cs typeface="Overpass"/>
                <a:sym typeface="Overpass"/>
              </a:rPr>
              <a:t>charmaine.cole@wmwa.org.uk</a:t>
            </a:r>
            <a:endParaRPr lang="en-GB" sz="4465" dirty="0" smtClean="0">
              <a:solidFill>
                <a:srgbClr val="FFFFFF"/>
              </a:solidFill>
              <a:latin typeface="Overpass"/>
              <a:ea typeface="Overpass"/>
              <a:cs typeface="Overpass"/>
              <a:sym typeface="Overpass"/>
            </a:endParaRPr>
          </a:p>
          <a:p>
            <a:pPr marL="0" marR="0" lvl="0" indent="0" algn="l" rtl="0">
              <a:lnSpc>
                <a:spcPct val="140000"/>
              </a:lnSpc>
              <a:spcBef>
                <a:spcPts val="0"/>
              </a:spcBef>
              <a:spcAft>
                <a:spcPts val="0"/>
              </a:spcAft>
              <a:buNone/>
            </a:pPr>
            <a:r>
              <a:rPr lang="en-GB" sz="4465" dirty="0" smtClean="0">
                <a:solidFill>
                  <a:srgbClr val="FFFFFF"/>
                </a:solidFill>
                <a:latin typeface="Overpass"/>
                <a:ea typeface="Overpass"/>
                <a:cs typeface="Overpass"/>
                <a:sym typeface="Overpass"/>
              </a:rPr>
              <a:t>07534 305516     </a:t>
            </a:r>
          </a:p>
          <a:p>
            <a:pPr marL="0" marR="0" lvl="0" indent="0" algn="l" rtl="0">
              <a:lnSpc>
                <a:spcPct val="140000"/>
              </a:lnSpc>
              <a:spcBef>
                <a:spcPts val="0"/>
              </a:spcBef>
              <a:spcAft>
                <a:spcPts val="0"/>
              </a:spcAft>
              <a:buNone/>
            </a:pPr>
            <a:endParaRPr lang="en-US" sz="4465" dirty="0" smtClean="0">
              <a:solidFill>
                <a:srgbClr val="FFFFFF"/>
              </a:solidFill>
              <a:latin typeface="Overpass"/>
              <a:sym typeface="Overpass"/>
            </a:endParaRPr>
          </a:p>
          <a:p>
            <a:pPr marL="0" marR="0" lvl="0" indent="0" algn="l" rtl="0">
              <a:lnSpc>
                <a:spcPct val="140000"/>
              </a:lnSpc>
              <a:spcBef>
                <a:spcPts val="0"/>
              </a:spcBef>
              <a:spcAft>
                <a:spcPts val="0"/>
              </a:spcAft>
              <a:buNone/>
            </a:pPr>
            <a:r>
              <a:rPr lang="en-US" sz="4465" dirty="0" smtClean="0">
                <a:solidFill>
                  <a:srgbClr val="FFFFFF"/>
                </a:solidFill>
                <a:latin typeface="Overpass"/>
                <a:sym typeface="Overpass"/>
              </a:rPr>
              <a:t>Sarah Petter  IRIS Clinical Lead </a:t>
            </a:r>
          </a:p>
          <a:p>
            <a:pPr marL="0" marR="0" lvl="0" indent="0" algn="l" rtl="0">
              <a:lnSpc>
                <a:spcPct val="140000"/>
              </a:lnSpc>
              <a:spcBef>
                <a:spcPts val="0"/>
              </a:spcBef>
              <a:spcAft>
                <a:spcPts val="0"/>
              </a:spcAft>
              <a:buNone/>
            </a:pPr>
            <a:r>
              <a:rPr lang="en-US" sz="4465" dirty="0" smtClean="0">
                <a:solidFill>
                  <a:schemeClr val="bg1"/>
                </a:solidFill>
                <a:latin typeface="Overpass"/>
                <a:sym typeface="Overpass"/>
              </a:rPr>
              <a:t>sarah.petter1@nhs.net</a:t>
            </a:r>
          </a:p>
          <a:p>
            <a:pPr marL="0" marR="0" lvl="0" indent="0" algn="l" rtl="0">
              <a:lnSpc>
                <a:spcPct val="140000"/>
              </a:lnSpc>
              <a:spcBef>
                <a:spcPts val="0"/>
              </a:spcBef>
              <a:spcAft>
                <a:spcPts val="0"/>
              </a:spcAft>
              <a:buNone/>
            </a:pPr>
            <a:r>
              <a:rPr lang="en-US" sz="4465" dirty="0" smtClean="0">
                <a:solidFill>
                  <a:srgbClr val="FFFFFF"/>
                </a:solidFill>
                <a:latin typeface="Overpass"/>
                <a:sym typeface="Overpass"/>
              </a:rPr>
              <a:t>07939 582298</a:t>
            </a:r>
            <a:endParaRPr lang="en-US" sz="4465" dirty="0">
              <a:solidFill>
                <a:srgbClr val="FFFFFF"/>
              </a:solidFill>
              <a:latin typeface="Overpass"/>
              <a:sym typeface="Overpass"/>
            </a:endParaRPr>
          </a:p>
          <a:p>
            <a:pPr marL="0" marR="0" lvl="0" indent="0" algn="l" rtl="0">
              <a:lnSpc>
                <a:spcPct val="140000"/>
              </a:lnSpc>
              <a:spcBef>
                <a:spcPts val="0"/>
              </a:spcBef>
              <a:spcAft>
                <a:spcPts val="0"/>
              </a:spcAft>
              <a:buNone/>
            </a:pPr>
            <a:endParaRPr lang="en-US" sz="4465" dirty="0" smtClean="0">
              <a:solidFill>
                <a:srgbClr val="FFFFFF"/>
              </a:solidFill>
              <a:latin typeface="Overpass"/>
              <a:sym typeface="Overpass"/>
            </a:endParaRPr>
          </a:p>
          <a:p>
            <a:pPr marL="0" marR="0" lvl="0" indent="0" algn="l" rtl="0">
              <a:lnSpc>
                <a:spcPct val="140000"/>
              </a:lnSpc>
              <a:spcBef>
                <a:spcPts val="0"/>
              </a:spcBef>
              <a:spcAft>
                <a:spcPts val="0"/>
              </a:spcAft>
              <a:buNone/>
            </a:pPr>
            <a:endParaRPr dirty="0"/>
          </a:p>
        </p:txBody>
      </p:sp>
      <p:grpSp>
        <p:nvGrpSpPr>
          <p:cNvPr id="766" name="Google Shape;766;p27"/>
          <p:cNvGrpSpPr/>
          <p:nvPr/>
        </p:nvGrpSpPr>
        <p:grpSpPr>
          <a:xfrm>
            <a:off x="-9623" y="-5715"/>
            <a:ext cx="2295525" cy="10292715"/>
            <a:chOff x="0" y="0"/>
            <a:chExt cx="3060700" cy="13723620"/>
          </a:xfrm>
        </p:grpSpPr>
        <p:sp>
          <p:nvSpPr>
            <p:cNvPr id="767" name="Google Shape;767;p27"/>
            <p:cNvSpPr/>
            <p:nvPr/>
          </p:nvSpPr>
          <p:spPr>
            <a:xfrm>
              <a:off x="0" y="0"/>
              <a:ext cx="3060700" cy="13723620"/>
            </a:xfrm>
            <a:prstGeom prst="rect">
              <a:avLst/>
            </a:prstGeom>
            <a:solidFill>
              <a:srgbClr val="C2D6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768" name="Google Shape;768;p27"/>
            <p:cNvSpPr/>
            <p:nvPr/>
          </p:nvSpPr>
          <p:spPr>
            <a:xfrm>
              <a:off x="292056" y="9888223"/>
              <a:ext cx="2476588" cy="1374506"/>
            </a:xfrm>
            <a:custGeom>
              <a:avLst/>
              <a:gdLst/>
              <a:ahLst/>
              <a:cxnLst/>
              <a:rect l="l" t="t" r="r" b="b"/>
              <a:pathLst>
                <a:path w="2476588" h="1374506" extrusionOk="0">
                  <a:moveTo>
                    <a:pt x="0" y="0"/>
                  </a:moveTo>
                  <a:lnTo>
                    <a:pt x="2476588" y="0"/>
                  </a:lnTo>
                  <a:lnTo>
                    <a:pt x="2476588" y="1374507"/>
                  </a:lnTo>
                  <a:lnTo>
                    <a:pt x="0" y="1374507"/>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769" name="Google Shape;769;p27"/>
            <p:cNvSpPr/>
            <p:nvPr/>
          </p:nvSpPr>
          <p:spPr>
            <a:xfrm>
              <a:off x="292056" y="814070"/>
              <a:ext cx="2469469" cy="1370555"/>
            </a:xfrm>
            <a:custGeom>
              <a:avLst/>
              <a:gdLst/>
              <a:ahLst/>
              <a:cxnLst/>
              <a:rect l="l" t="t" r="r" b="b"/>
              <a:pathLst>
                <a:path w="2469469" h="1370555" extrusionOk="0">
                  <a:moveTo>
                    <a:pt x="0" y="0"/>
                  </a:moveTo>
                  <a:lnTo>
                    <a:pt x="2469469" y="0"/>
                  </a:lnTo>
                  <a:lnTo>
                    <a:pt x="2469469" y="1370555"/>
                  </a:lnTo>
                  <a:lnTo>
                    <a:pt x="0" y="1370555"/>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770" name="Google Shape;770;p27"/>
            <p:cNvSpPr txBox="1"/>
            <p:nvPr/>
          </p:nvSpPr>
          <p:spPr>
            <a:xfrm>
              <a:off x="396602" y="11537950"/>
              <a:ext cx="2352110" cy="814070"/>
            </a:xfrm>
            <a:prstGeom prst="rect">
              <a:avLst/>
            </a:prstGeom>
            <a:noFill/>
            <a:ln>
              <a:noFill/>
            </a:ln>
          </p:spPr>
          <p:txBody>
            <a:bodyPr spcFirstLastPara="1" wrap="square" lIns="0" tIns="0" rIns="0" bIns="0" anchor="t" anchorCtr="0">
              <a:spAutoFit/>
            </a:bodyPr>
            <a:lstStyle/>
            <a:p>
              <a:pPr marL="0" marR="0" lvl="0" indent="0" algn="l" rtl="0">
                <a:lnSpc>
                  <a:spcPct val="107000"/>
                </a:lnSpc>
                <a:spcBef>
                  <a:spcPts val="0"/>
                </a:spcBef>
                <a:spcAft>
                  <a:spcPts val="0"/>
                </a:spcAft>
                <a:buNone/>
              </a:pPr>
              <a:r>
                <a:rPr lang="en-GB" sz="1500" b="1" u="none" dirty="0">
                  <a:solidFill>
                    <a:srgbClr val="FFFFFF"/>
                  </a:solidFill>
                  <a:latin typeface="Overpass"/>
                  <a:ea typeface="Overpass"/>
                  <a:cs typeface="Overpass"/>
                  <a:sym typeface="Overpass"/>
                </a:rPr>
                <a:t>©IRISi Ltd </a:t>
              </a:r>
              <a:endParaRPr dirty="0"/>
            </a:p>
            <a:p>
              <a:pPr marL="0" marR="0" lvl="0" indent="0" algn="l" rtl="0">
                <a:lnSpc>
                  <a:spcPct val="107000"/>
                </a:lnSpc>
                <a:spcBef>
                  <a:spcPts val="0"/>
                </a:spcBef>
                <a:spcAft>
                  <a:spcPts val="0"/>
                </a:spcAft>
                <a:buNone/>
              </a:pPr>
              <a:r>
                <a:rPr lang="en-GB" sz="1500" b="1" u="none" dirty="0">
                  <a:solidFill>
                    <a:srgbClr val="FFFFFF"/>
                  </a:solidFill>
                  <a:latin typeface="Overpass"/>
                  <a:ea typeface="Overpass"/>
                  <a:cs typeface="Overpass"/>
                  <a:sym typeface="Overpass"/>
                </a:rPr>
                <a:t>and University of Bristol</a:t>
              </a:r>
              <a:endParaRPr dirty="0"/>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1625c840-4e73-41c3-8229-0a1c89f5ed6d}" enabled="1" method="Standard" siteId="{c1feddbf-48ed-4f02-8edf-64f580567987}" removed="0"/>
</clbl:labelList>
</file>

<file path=docProps/app.xml><?xml version="1.0" encoding="utf-8"?>
<Properties xmlns="http://schemas.openxmlformats.org/officeDocument/2006/extended-properties" xmlns:vt="http://schemas.openxmlformats.org/officeDocument/2006/docPropsVTypes">
  <TotalTime>899</TotalTime>
  <Words>2756</Words>
  <Application>Microsoft Office PowerPoint</Application>
  <PresentationFormat>Custom</PresentationFormat>
  <Paragraphs>239</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Overpass</vt:lpstr>
      <vt:lpstr>Roboto</vt:lpstr>
      <vt:lpstr>Calibri</vt:lpstr>
      <vt:lpstr>Noto Sans Symbols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Charmaine Cole</dc:creator>
  <cp:lastModifiedBy>Charmaine Cole</cp:lastModifiedBy>
  <cp:revision>65</cp:revision>
  <dcterms:created xsi:type="dcterms:W3CDTF">2006-08-16T00:00:00Z</dcterms:created>
  <dcterms:modified xsi:type="dcterms:W3CDTF">2024-07-02T09:01:04Z</dcterms:modified>
</cp:coreProperties>
</file>